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21" r:id="rId5"/>
    <p:sldId id="304" r:id="rId6"/>
    <p:sldId id="535" r:id="rId7"/>
    <p:sldId id="534" r:id="rId8"/>
    <p:sldId id="519" r:id="rId9"/>
    <p:sldId id="542" r:id="rId10"/>
    <p:sldId id="530" r:id="rId11"/>
    <p:sldId id="536" r:id="rId12"/>
    <p:sldId id="533" r:id="rId13"/>
    <p:sldId id="522" r:id="rId14"/>
    <p:sldId id="539" r:id="rId15"/>
    <p:sldId id="538" r:id="rId16"/>
    <p:sldId id="531" r:id="rId17"/>
    <p:sldId id="537" r:id="rId18"/>
    <p:sldId id="532" r:id="rId19"/>
    <p:sldId id="540" r:id="rId20"/>
    <p:sldId id="541" r:id="rId21"/>
    <p:sldId id="529" r:id="rId22"/>
    <p:sldId id="5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F"/>
    <a:srgbClr val="FFFFCC"/>
    <a:srgbClr val="FFFFFF"/>
    <a:srgbClr val="004991"/>
    <a:srgbClr val="EF6B7A"/>
    <a:srgbClr val="2E72A5"/>
    <a:srgbClr val="D6DCE5"/>
    <a:srgbClr val="5B9BD5"/>
    <a:srgbClr val="F2F2F2"/>
    <a:srgbClr val="79B0E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74843" autoAdjust="0"/>
  </p:normalViewPr>
  <p:slideViewPr>
    <p:cSldViewPr snapToGrid="0">
      <p:cViewPr varScale="1">
        <p:scale>
          <a:sx n="76" d="100"/>
          <a:sy n="76" d="100"/>
        </p:scale>
        <p:origin x="132" y="168"/>
      </p:cViewPr>
      <p:guideLst>
        <p:guide orient="horz" pos="2160"/>
        <p:guide pos="3840"/>
      </p:guideLst>
    </p:cSldViewPr>
  </p:slideViewPr>
  <p:notesTextViewPr>
    <p:cViewPr>
      <p:scale>
        <a:sx n="3" d="2"/>
        <a:sy n="3" d="2"/>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85FDE8-697F-45F3-B324-4B89B59ECBF0}" type="doc">
      <dgm:prSet loTypeId="urn:microsoft.com/office/officeart/2018/2/layout/IconLabelList" loCatId="icon" qsTypeId="urn:microsoft.com/office/officeart/2005/8/quickstyle/simple1" qsCatId="simple" csTypeId="urn:microsoft.com/office/officeart/2005/8/colors/accent1_3" csCatId="accent1" phldr="1"/>
      <dgm:spPr/>
      <dgm:t>
        <a:bodyPr/>
        <a:lstStyle/>
        <a:p>
          <a:endParaRPr lang="en-US"/>
        </a:p>
      </dgm:t>
    </dgm:pt>
    <dgm:pt modelId="{8C23547D-3B38-494F-81CD-59A7E9382116}">
      <dgm:prSet custT="1"/>
      <dgm:spPr/>
      <dgm:t>
        <a:bodyPr/>
        <a:lstStyle/>
        <a:p>
          <a:pPr>
            <a:lnSpc>
              <a:spcPct val="100000"/>
            </a:lnSpc>
          </a:pPr>
          <a:r>
            <a:rPr lang="en-US" sz="4000" b="1" dirty="0">
              <a:solidFill>
                <a:schemeClr val="tx2">
                  <a:lumMod val="75000"/>
                </a:schemeClr>
              </a:solidFill>
              <a:latin typeface="Arial" panose="020B0604020202020204" pitchFamily="34" charset="0"/>
              <a:cs typeface="Arial" panose="020B0604020202020204" pitchFamily="34" charset="0"/>
            </a:rPr>
            <a:t>Team</a:t>
          </a:r>
        </a:p>
      </dgm:t>
    </dgm:pt>
    <dgm:pt modelId="{92CA356E-12D5-41E8-B5A1-8D393B94B423}" type="parTrans" cxnId="{4C3451D3-C7A7-4C65-B921-2F341E287CCC}">
      <dgm:prSet/>
      <dgm:spPr/>
      <dgm:t>
        <a:bodyPr/>
        <a:lstStyle/>
        <a:p>
          <a:endParaRPr lang="en-US"/>
        </a:p>
      </dgm:t>
    </dgm:pt>
    <dgm:pt modelId="{6159603A-9810-47F0-A4F8-C3E645889C48}" type="sibTrans" cxnId="{4C3451D3-C7A7-4C65-B921-2F341E287CCC}">
      <dgm:prSet/>
      <dgm:spPr/>
      <dgm:t>
        <a:bodyPr/>
        <a:lstStyle/>
        <a:p>
          <a:endParaRPr lang="en-US"/>
        </a:p>
      </dgm:t>
    </dgm:pt>
    <dgm:pt modelId="{B17D6B2D-F079-4D48-AE15-0BF3A068391D}">
      <dgm:prSet custT="1"/>
      <dgm:spPr/>
      <dgm:t>
        <a:bodyPr/>
        <a:lstStyle/>
        <a:p>
          <a:pPr>
            <a:lnSpc>
              <a:spcPct val="100000"/>
            </a:lnSpc>
          </a:pPr>
          <a:r>
            <a:rPr lang="en-US" sz="4000" b="1" dirty="0">
              <a:solidFill>
                <a:schemeClr val="tx2">
                  <a:lumMod val="75000"/>
                </a:schemeClr>
              </a:solidFill>
              <a:latin typeface="Arial" panose="020B0604020202020204" pitchFamily="34" charset="0"/>
              <a:cs typeface="Arial" panose="020B0604020202020204" pitchFamily="34" charset="0"/>
            </a:rPr>
            <a:t>Process</a:t>
          </a:r>
        </a:p>
      </dgm:t>
    </dgm:pt>
    <dgm:pt modelId="{DFCAD8D9-D64B-45AB-A04A-C40232D43556}" type="parTrans" cxnId="{420EB100-8B5C-45A7-80FD-4E9A17347AC4}">
      <dgm:prSet/>
      <dgm:spPr/>
      <dgm:t>
        <a:bodyPr/>
        <a:lstStyle/>
        <a:p>
          <a:endParaRPr lang="en-US"/>
        </a:p>
      </dgm:t>
    </dgm:pt>
    <dgm:pt modelId="{4A7A313A-575C-4D9D-BC89-F8BECF1E7030}" type="sibTrans" cxnId="{420EB100-8B5C-45A7-80FD-4E9A17347AC4}">
      <dgm:prSet/>
      <dgm:spPr/>
      <dgm:t>
        <a:bodyPr/>
        <a:lstStyle/>
        <a:p>
          <a:endParaRPr lang="en-US"/>
        </a:p>
      </dgm:t>
    </dgm:pt>
    <dgm:pt modelId="{2076B838-30D1-4B52-8DDA-398776A0C692}">
      <dgm:prSet custT="1"/>
      <dgm:spPr/>
      <dgm:t>
        <a:bodyPr/>
        <a:lstStyle/>
        <a:p>
          <a:pPr>
            <a:lnSpc>
              <a:spcPct val="100000"/>
            </a:lnSpc>
          </a:pPr>
          <a:r>
            <a:rPr lang="en-US" sz="4000" b="1" dirty="0">
              <a:solidFill>
                <a:schemeClr val="tx2">
                  <a:lumMod val="75000"/>
                </a:schemeClr>
              </a:solidFill>
              <a:latin typeface="Arial" panose="020B0604020202020204" pitchFamily="34" charset="0"/>
              <a:cs typeface="Arial" panose="020B0604020202020204" pitchFamily="34" charset="0"/>
            </a:rPr>
            <a:t>Tool</a:t>
          </a:r>
        </a:p>
      </dgm:t>
    </dgm:pt>
    <dgm:pt modelId="{4C49EF5A-829E-4299-98F4-F573BD87A48B}" type="parTrans" cxnId="{2AD5A4A5-C690-4BFE-9ECA-F8CEBFD30435}">
      <dgm:prSet/>
      <dgm:spPr/>
      <dgm:t>
        <a:bodyPr/>
        <a:lstStyle/>
        <a:p>
          <a:endParaRPr lang="en-US"/>
        </a:p>
      </dgm:t>
    </dgm:pt>
    <dgm:pt modelId="{B058EEBC-4374-4F5A-A17B-C3FE35858549}" type="sibTrans" cxnId="{2AD5A4A5-C690-4BFE-9ECA-F8CEBFD30435}">
      <dgm:prSet/>
      <dgm:spPr/>
      <dgm:t>
        <a:bodyPr/>
        <a:lstStyle/>
        <a:p>
          <a:endParaRPr lang="en-US"/>
        </a:p>
      </dgm:t>
    </dgm:pt>
    <dgm:pt modelId="{E74775E4-23BD-48A9-A57C-46933585E457}">
      <dgm:prSet custT="1"/>
      <dgm:spPr/>
      <dgm:t>
        <a:bodyPr/>
        <a:lstStyle/>
        <a:p>
          <a:pPr>
            <a:lnSpc>
              <a:spcPct val="100000"/>
            </a:lnSpc>
          </a:pPr>
          <a:r>
            <a:rPr lang="en-US" sz="4000" b="1" dirty="0">
              <a:solidFill>
                <a:schemeClr val="tx2">
                  <a:lumMod val="75000"/>
                </a:schemeClr>
              </a:solidFill>
              <a:latin typeface="Arial" panose="020B0604020202020204" pitchFamily="34" charset="0"/>
              <a:cs typeface="Arial" panose="020B0604020202020204" pitchFamily="34" charset="0"/>
            </a:rPr>
            <a:t>Service</a:t>
          </a:r>
        </a:p>
      </dgm:t>
    </dgm:pt>
    <dgm:pt modelId="{EAE05AF2-3333-4C7B-9564-D85679F00D72}" type="parTrans" cxnId="{0A8E1840-36CE-4BAD-97E3-1446E5712A52}">
      <dgm:prSet/>
      <dgm:spPr/>
      <dgm:t>
        <a:bodyPr/>
        <a:lstStyle/>
        <a:p>
          <a:endParaRPr lang="en-US"/>
        </a:p>
      </dgm:t>
    </dgm:pt>
    <dgm:pt modelId="{350F832D-64EF-4597-B454-E5BFBDFCC1E7}" type="sibTrans" cxnId="{0A8E1840-36CE-4BAD-97E3-1446E5712A52}">
      <dgm:prSet/>
      <dgm:spPr/>
      <dgm:t>
        <a:bodyPr/>
        <a:lstStyle/>
        <a:p>
          <a:endParaRPr lang="en-US"/>
        </a:p>
      </dgm:t>
    </dgm:pt>
    <dgm:pt modelId="{0D6CB19F-7AE1-48BA-A2B0-639C75532C20}" type="pres">
      <dgm:prSet presAssocID="{2B85FDE8-697F-45F3-B324-4B89B59ECBF0}" presName="root" presStyleCnt="0">
        <dgm:presLayoutVars>
          <dgm:dir/>
          <dgm:resizeHandles val="exact"/>
        </dgm:presLayoutVars>
      </dgm:prSet>
      <dgm:spPr/>
    </dgm:pt>
    <dgm:pt modelId="{33BBD339-C1F4-45C8-936E-7908C23104CC}" type="pres">
      <dgm:prSet presAssocID="{8C23547D-3B38-494F-81CD-59A7E9382116}" presName="compNode" presStyleCnt="0"/>
      <dgm:spPr/>
    </dgm:pt>
    <dgm:pt modelId="{A1EFB6B3-D29B-4639-9CB1-0707E082AE11}" type="pres">
      <dgm:prSet presAssocID="{8C23547D-3B38-494F-81CD-59A7E9382116}" presName="iconRect" presStyleLbl="node1" presStyleIdx="0" presStyleCnt="4" custScaleX="182942" custScaleY="182942" custLinFactNeighborY="237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m"/>
        </a:ext>
      </dgm:extLst>
    </dgm:pt>
    <dgm:pt modelId="{3C80E292-82F5-4F10-A034-6AA824C47B0C}" type="pres">
      <dgm:prSet presAssocID="{8C23547D-3B38-494F-81CD-59A7E9382116}" presName="spaceRect" presStyleCnt="0"/>
      <dgm:spPr/>
    </dgm:pt>
    <dgm:pt modelId="{28E7123C-81CA-4794-81E8-F450C24828B7}" type="pres">
      <dgm:prSet presAssocID="{8C23547D-3B38-494F-81CD-59A7E9382116}" presName="textRect" presStyleLbl="revTx" presStyleIdx="0" presStyleCnt="4" custLinFactNeighborX="-1600" custLinFactNeighborY="22931">
        <dgm:presLayoutVars>
          <dgm:chMax val="1"/>
          <dgm:chPref val="1"/>
        </dgm:presLayoutVars>
      </dgm:prSet>
      <dgm:spPr/>
    </dgm:pt>
    <dgm:pt modelId="{89058606-7184-4E5A-AB3E-4B00263749D1}" type="pres">
      <dgm:prSet presAssocID="{6159603A-9810-47F0-A4F8-C3E645889C48}" presName="sibTrans" presStyleCnt="0"/>
      <dgm:spPr/>
    </dgm:pt>
    <dgm:pt modelId="{FB6B60F9-7DD6-4B48-854E-879A479E6E89}" type="pres">
      <dgm:prSet presAssocID="{B17D6B2D-F079-4D48-AE15-0BF3A068391D}" presName="compNode" presStyleCnt="0"/>
      <dgm:spPr/>
    </dgm:pt>
    <dgm:pt modelId="{92401171-EFF0-44FA-B213-D2FC7084D7C0}" type="pres">
      <dgm:prSet presAssocID="{B17D6B2D-F079-4D48-AE15-0BF3A068391D}" presName="iconRect" presStyleLbl="node1" presStyleIdx="1" presStyleCnt="4" custScaleX="182942" custScaleY="18294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222F7F2B-C981-4FA9-929C-69683A804B64}" type="pres">
      <dgm:prSet presAssocID="{B17D6B2D-F079-4D48-AE15-0BF3A068391D}" presName="spaceRect" presStyleCnt="0"/>
      <dgm:spPr/>
    </dgm:pt>
    <dgm:pt modelId="{8568AECE-2A69-4D26-9691-F3B3B19E6B96}" type="pres">
      <dgm:prSet presAssocID="{B17D6B2D-F079-4D48-AE15-0BF3A068391D}" presName="textRect" presStyleLbl="revTx" presStyleIdx="1" presStyleCnt="4" custLinFactNeighborY="22932">
        <dgm:presLayoutVars>
          <dgm:chMax val="1"/>
          <dgm:chPref val="1"/>
        </dgm:presLayoutVars>
      </dgm:prSet>
      <dgm:spPr/>
    </dgm:pt>
    <dgm:pt modelId="{965D4FA6-4956-4AFF-97ED-0A01C62C3A3D}" type="pres">
      <dgm:prSet presAssocID="{4A7A313A-575C-4D9D-BC89-F8BECF1E7030}" presName="sibTrans" presStyleCnt="0"/>
      <dgm:spPr/>
    </dgm:pt>
    <dgm:pt modelId="{190CBC11-7A85-4E4F-B7CC-745B5DB18E52}" type="pres">
      <dgm:prSet presAssocID="{2076B838-30D1-4B52-8DDA-398776A0C692}" presName="compNode" presStyleCnt="0"/>
      <dgm:spPr/>
    </dgm:pt>
    <dgm:pt modelId="{F80870EC-48AE-4B28-A7B4-0FE6EB6ABFE3}" type="pres">
      <dgm:prSet presAssocID="{2076B838-30D1-4B52-8DDA-398776A0C692}" presName="iconRect" presStyleLbl="node1" presStyleIdx="2" presStyleCnt="4" custScaleX="182942" custScaleY="18294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rewdriver"/>
        </a:ext>
      </dgm:extLst>
    </dgm:pt>
    <dgm:pt modelId="{87314C6A-F437-44FF-A201-BE8BA0B95634}" type="pres">
      <dgm:prSet presAssocID="{2076B838-30D1-4B52-8DDA-398776A0C692}" presName="spaceRect" presStyleCnt="0"/>
      <dgm:spPr/>
    </dgm:pt>
    <dgm:pt modelId="{DFD9FE38-FC4D-4BD1-BE4E-0F34FA073EA2}" type="pres">
      <dgm:prSet presAssocID="{2076B838-30D1-4B52-8DDA-398776A0C692}" presName="textRect" presStyleLbl="revTx" presStyleIdx="2" presStyleCnt="4" custLinFactNeighborY="22932">
        <dgm:presLayoutVars>
          <dgm:chMax val="1"/>
          <dgm:chPref val="1"/>
        </dgm:presLayoutVars>
      </dgm:prSet>
      <dgm:spPr/>
    </dgm:pt>
    <dgm:pt modelId="{27D26F43-BFB9-4738-941E-3F1C99EC72F0}" type="pres">
      <dgm:prSet presAssocID="{B058EEBC-4374-4F5A-A17B-C3FE35858549}" presName="sibTrans" presStyleCnt="0"/>
      <dgm:spPr/>
    </dgm:pt>
    <dgm:pt modelId="{2EF00DC1-ECAC-4199-8281-7F78B841D72F}" type="pres">
      <dgm:prSet presAssocID="{E74775E4-23BD-48A9-A57C-46933585E457}" presName="compNode" presStyleCnt="0"/>
      <dgm:spPr/>
    </dgm:pt>
    <dgm:pt modelId="{9F6BFD75-52E4-4A4A-98B2-82293C641B0C}" type="pres">
      <dgm:prSet presAssocID="{E74775E4-23BD-48A9-A57C-46933585E457}" presName="iconRect" presStyleLbl="node1" presStyleIdx="3" presStyleCnt="4" custScaleX="182942" custScaleY="18294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rver"/>
        </a:ext>
      </dgm:extLst>
    </dgm:pt>
    <dgm:pt modelId="{0C75AC35-2D39-43BC-B62D-E7CC155EC435}" type="pres">
      <dgm:prSet presAssocID="{E74775E4-23BD-48A9-A57C-46933585E457}" presName="spaceRect" presStyleCnt="0"/>
      <dgm:spPr/>
    </dgm:pt>
    <dgm:pt modelId="{705DE714-067A-4E4A-A043-4E47AE3FBADF}" type="pres">
      <dgm:prSet presAssocID="{E74775E4-23BD-48A9-A57C-46933585E457}" presName="textRect" presStyleLbl="revTx" presStyleIdx="3" presStyleCnt="4" custLinFactNeighborY="22932">
        <dgm:presLayoutVars>
          <dgm:chMax val="1"/>
          <dgm:chPref val="1"/>
        </dgm:presLayoutVars>
      </dgm:prSet>
      <dgm:spPr/>
    </dgm:pt>
  </dgm:ptLst>
  <dgm:cxnLst>
    <dgm:cxn modelId="{420EB100-8B5C-45A7-80FD-4E9A17347AC4}" srcId="{2B85FDE8-697F-45F3-B324-4B89B59ECBF0}" destId="{B17D6B2D-F079-4D48-AE15-0BF3A068391D}" srcOrd="1" destOrd="0" parTransId="{DFCAD8D9-D64B-45AB-A04A-C40232D43556}" sibTransId="{4A7A313A-575C-4D9D-BC89-F8BECF1E7030}"/>
    <dgm:cxn modelId="{55D1B63E-CB9B-4EB7-A528-03F59EEE2F55}" type="presOf" srcId="{8C23547D-3B38-494F-81CD-59A7E9382116}" destId="{28E7123C-81CA-4794-81E8-F450C24828B7}" srcOrd="0" destOrd="0" presId="urn:microsoft.com/office/officeart/2018/2/layout/IconLabelList"/>
    <dgm:cxn modelId="{0A8E1840-36CE-4BAD-97E3-1446E5712A52}" srcId="{2B85FDE8-697F-45F3-B324-4B89B59ECBF0}" destId="{E74775E4-23BD-48A9-A57C-46933585E457}" srcOrd="3" destOrd="0" parTransId="{EAE05AF2-3333-4C7B-9564-D85679F00D72}" sibTransId="{350F832D-64EF-4597-B454-E5BFBDFCC1E7}"/>
    <dgm:cxn modelId="{2AD5A4A5-C690-4BFE-9ECA-F8CEBFD30435}" srcId="{2B85FDE8-697F-45F3-B324-4B89B59ECBF0}" destId="{2076B838-30D1-4B52-8DDA-398776A0C692}" srcOrd="2" destOrd="0" parTransId="{4C49EF5A-829E-4299-98F4-F573BD87A48B}" sibTransId="{B058EEBC-4374-4F5A-A17B-C3FE35858549}"/>
    <dgm:cxn modelId="{3DDD1EA6-ACA7-4CF6-8C11-B84C556ADB0B}" type="presOf" srcId="{2076B838-30D1-4B52-8DDA-398776A0C692}" destId="{DFD9FE38-FC4D-4BD1-BE4E-0F34FA073EA2}" srcOrd="0" destOrd="0" presId="urn:microsoft.com/office/officeart/2018/2/layout/IconLabelList"/>
    <dgm:cxn modelId="{374869B1-E410-45CB-AE2A-226940A1B290}" type="presOf" srcId="{2B85FDE8-697F-45F3-B324-4B89B59ECBF0}" destId="{0D6CB19F-7AE1-48BA-A2B0-639C75532C20}" srcOrd="0" destOrd="0" presId="urn:microsoft.com/office/officeart/2018/2/layout/IconLabelList"/>
    <dgm:cxn modelId="{4C3451D3-C7A7-4C65-B921-2F341E287CCC}" srcId="{2B85FDE8-697F-45F3-B324-4B89B59ECBF0}" destId="{8C23547D-3B38-494F-81CD-59A7E9382116}" srcOrd="0" destOrd="0" parTransId="{92CA356E-12D5-41E8-B5A1-8D393B94B423}" sibTransId="{6159603A-9810-47F0-A4F8-C3E645889C48}"/>
    <dgm:cxn modelId="{4DF61CD5-4375-46CC-A77C-33E6046596B3}" type="presOf" srcId="{B17D6B2D-F079-4D48-AE15-0BF3A068391D}" destId="{8568AECE-2A69-4D26-9691-F3B3B19E6B96}" srcOrd="0" destOrd="0" presId="urn:microsoft.com/office/officeart/2018/2/layout/IconLabelList"/>
    <dgm:cxn modelId="{A963C1DF-91D2-43DA-B7B6-794410D1B29D}" type="presOf" srcId="{E74775E4-23BD-48A9-A57C-46933585E457}" destId="{705DE714-067A-4E4A-A043-4E47AE3FBADF}" srcOrd="0" destOrd="0" presId="urn:microsoft.com/office/officeart/2018/2/layout/IconLabelList"/>
    <dgm:cxn modelId="{B1958B14-CEA4-462A-9BC9-172C64B42EAC}" type="presParOf" srcId="{0D6CB19F-7AE1-48BA-A2B0-639C75532C20}" destId="{33BBD339-C1F4-45C8-936E-7908C23104CC}" srcOrd="0" destOrd="0" presId="urn:microsoft.com/office/officeart/2018/2/layout/IconLabelList"/>
    <dgm:cxn modelId="{D1B700A9-50F1-4353-AB99-ED392E479D65}" type="presParOf" srcId="{33BBD339-C1F4-45C8-936E-7908C23104CC}" destId="{A1EFB6B3-D29B-4639-9CB1-0707E082AE11}" srcOrd="0" destOrd="0" presId="urn:microsoft.com/office/officeart/2018/2/layout/IconLabelList"/>
    <dgm:cxn modelId="{A50F4D24-901A-441E-9655-8FE6502ACE56}" type="presParOf" srcId="{33BBD339-C1F4-45C8-936E-7908C23104CC}" destId="{3C80E292-82F5-4F10-A034-6AA824C47B0C}" srcOrd="1" destOrd="0" presId="urn:microsoft.com/office/officeart/2018/2/layout/IconLabelList"/>
    <dgm:cxn modelId="{EB044AD6-C833-495C-944F-4C76ED8C87E9}" type="presParOf" srcId="{33BBD339-C1F4-45C8-936E-7908C23104CC}" destId="{28E7123C-81CA-4794-81E8-F450C24828B7}" srcOrd="2" destOrd="0" presId="urn:microsoft.com/office/officeart/2018/2/layout/IconLabelList"/>
    <dgm:cxn modelId="{F8D4237E-7F80-424B-BB4C-CCD1B13075E6}" type="presParOf" srcId="{0D6CB19F-7AE1-48BA-A2B0-639C75532C20}" destId="{89058606-7184-4E5A-AB3E-4B00263749D1}" srcOrd="1" destOrd="0" presId="urn:microsoft.com/office/officeart/2018/2/layout/IconLabelList"/>
    <dgm:cxn modelId="{6B14CBF6-2B5E-477A-BDD3-8E7A3BD75C10}" type="presParOf" srcId="{0D6CB19F-7AE1-48BA-A2B0-639C75532C20}" destId="{FB6B60F9-7DD6-4B48-854E-879A479E6E89}" srcOrd="2" destOrd="0" presId="urn:microsoft.com/office/officeart/2018/2/layout/IconLabelList"/>
    <dgm:cxn modelId="{870E7C9D-EAB0-4D85-8685-DA9989FD893C}" type="presParOf" srcId="{FB6B60F9-7DD6-4B48-854E-879A479E6E89}" destId="{92401171-EFF0-44FA-B213-D2FC7084D7C0}" srcOrd="0" destOrd="0" presId="urn:microsoft.com/office/officeart/2018/2/layout/IconLabelList"/>
    <dgm:cxn modelId="{334A74B2-5FB8-4A73-B506-3EE0C4EF1B25}" type="presParOf" srcId="{FB6B60F9-7DD6-4B48-854E-879A479E6E89}" destId="{222F7F2B-C981-4FA9-929C-69683A804B64}" srcOrd="1" destOrd="0" presId="urn:microsoft.com/office/officeart/2018/2/layout/IconLabelList"/>
    <dgm:cxn modelId="{9143329A-9881-4E37-9945-DB28F62CC9C9}" type="presParOf" srcId="{FB6B60F9-7DD6-4B48-854E-879A479E6E89}" destId="{8568AECE-2A69-4D26-9691-F3B3B19E6B96}" srcOrd="2" destOrd="0" presId="urn:microsoft.com/office/officeart/2018/2/layout/IconLabelList"/>
    <dgm:cxn modelId="{435D3550-80FD-4B1C-BECF-5969ECB98E71}" type="presParOf" srcId="{0D6CB19F-7AE1-48BA-A2B0-639C75532C20}" destId="{965D4FA6-4956-4AFF-97ED-0A01C62C3A3D}" srcOrd="3" destOrd="0" presId="urn:microsoft.com/office/officeart/2018/2/layout/IconLabelList"/>
    <dgm:cxn modelId="{FC50B699-C806-4C6A-A407-9CA39DD511B4}" type="presParOf" srcId="{0D6CB19F-7AE1-48BA-A2B0-639C75532C20}" destId="{190CBC11-7A85-4E4F-B7CC-745B5DB18E52}" srcOrd="4" destOrd="0" presId="urn:microsoft.com/office/officeart/2018/2/layout/IconLabelList"/>
    <dgm:cxn modelId="{7A70BE8D-E243-4928-B27D-8454325D15E1}" type="presParOf" srcId="{190CBC11-7A85-4E4F-B7CC-745B5DB18E52}" destId="{F80870EC-48AE-4B28-A7B4-0FE6EB6ABFE3}" srcOrd="0" destOrd="0" presId="urn:microsoft.com/office/officeart/2018/2/layout/IconLabelList"/>
    <dgm:cxn modelId="{110D8595-E51A-41E1-824C-2BC429E94B57}" type="presParOf" srcId="{190CBC11-7A85-4E4F-B7CC-745B5DB18E52}" destId="{87314C6A-F437-44FF-A201-BE8BA0B95634}" srcOrd="1" destOrd="0" presId="urn:microsoft.com/office/officeart/2018/2/layout/IconLabelList"/>
    <dgm:cxn modelId="{53C4C7DE-E996-4C13-8E2A-00480BC4AE55}" type="presParOf" srcId="{190CBC11-7A85-4E4F-B7CC-745B5DB18E52}" destId="{DFD9FE38-FC4D-4BD1-BE4E-0F34FA073EA2}" srcOrd="2" destOrd="0" presId="urn:microsoft.com/office/officeart/2018/2/layout/IconLabelList"/>
    <dgm:cxn modelId="{1EE9900B-B209-439C-BA1F-348F9A14CC7B}" type="presParOf" srcId="{0D6CB19F-7AE1-48BA-A2B0-639C75532C20}" destId="{27D26F43-BFB9-4738-941E-3F1C99EC72F0}" srcOrd="5" destOrd="0" presId="urn:microsoft.com/office/officeart/2018/2/layout/IconLabelList"/>
    <dgm:cxn modelId="{15986E84-8D4E-4D99-B679-E438102D07ED}" type="presParOf" srcId="{0D6CB19F-7AE1-48BA-A2B0-639C75532C20}" destId="{2EF00DC1-ECAC-4199-8281-7F78B841D72F}" srcOrd="6" destOrd="0" presId="urn:microsoft.com/office/officeart/2018/2/layout/IconLabelList"/>
    <dgm:cxn modelId="{185AE9C3-C9D4-4E0C-B7F7-A4EE7F94302B}" type="presParOf" srcId="{2EF00DC1-ECAC-4199-8281-7F78B841D72F}" destId="{9F6BFD75-52E4-4A4A-98B2-82293C641B0C}" srcOrd="0" destOrd="0" presId="urn:microsoft.com/office/officeart/2018/2/layout/IconLabelList"/>
    <dgm:cxn modelId="{6CA11DA9-9039-4652-9E61-E33AEED4DFAA}" type="presParOf" srcId="{2EF00DC1-ECAC-4199-8281-7F78B841D72F}" destId="{0C75AC35-2D39-43BC-B62D-E7CC155EC435}" srcOrd="1" destOrd="0" presId="urn:microsoft.com/office/officeart/2018/2/layout/IconLabelList"/>
    <dgm:cxn modelId="{591CDF2A-7B8B-4C7F-8AC0-1ADB389D2506}" type="presParOf" srcId="{2EF00DC1-ECAC-4199-8281-7F78B841D72F}" destId="{705DE714-067A-4E4A-A043-4E47AE3FBAD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FB6B3-D29B-4639-9CB1-0707E082AE11}">
      <dsp:nvSpPr>
        <dsp:cNvPr id="0" name=""/>
        <dsp:cNvSpPr/>
      </dsp:nvSpPr>
      <dsp:spPr>
        <a:xfrm>
          <a:off x="377204" y="749219"/>
          <a:ext cx="1960949" cy="19609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E7123C-81CA-4794-81E8-F450C24828B7}">
      <dsp:nvSpPr>
        <dsp:cNvPr id="0" name=""/>
        <dsp:cNvSpPr/>
      </dsp:nvSpPr>
      <dsp:spPr>
        <a:xfrm>
          <a:off x="128570" y="2721787"/>
          <a:ext cx="23819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b="1" kern="1200" dirty="0">
              <a:solidFill>
                <a:schemeClr val="tx2">
                  <a:lumMod val="75000"/>
                </a:schemeClr>
              </a:solidFill>
              <a:latin typeface="Arial" panose="020B0604020202020204" pitchFamily="34" charset="0"/>
              <a:cs typeface="Arial" panose="020B0604020202020204" pitchFamily="34" charset="0"/>
            </a:rPr>
            <a:t>Team</a:t>
          </a:r>
        </a:p>
      </dsp:txBody>
      <dsp:txXfrm>
        <a:off x="128570" y="2721787"/>
        <a:ext cx="2381992" cy="720000"/>
      </dsp:txXfrm>
    </dsp:sp>
    <dsp:sp modelId="{92401171-EFF0-44FA-B213-D2FC7084D7C0}">
      <dsp:nvSpPr>
        <dsp:cNvPr id="0" name=""/>
        <dsp:cNvSpPr/>
      </dsp:nvSpPr>
      <dsp:spPr>
        <a:xfrm>
          <a:off x="3176045" y="723815"/>
          <a:ext cx="1960949" cy="19609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68AECE-2A69-4D26-9691-F3B3B19E6B96}">
      <dsp:nvSpPr>
        <dsp:cNvPr id="0" name=""/>
        <dsp:cNvSpPr/>
      </dsp:nvSpPr>
      <dsp:spPr>
        <a:xfrm>
          <a:off x="2965524" y="2721794"/>
          <a:ext cx="23819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b="1" kern="1200" dirty="0">
              <a:solidFill>
                <a:schemeClr val="tx2">
                  <a:lumMod val="75000"/>
                </a:schemeClr>
              </a:solidFill>
              <a:latin typeface="Arial" panose="020B0604020202020204" pitchFamily="34" charset="0"/>
              <a:cs typeface="Arial" panose="020B0604020202020204" pitchFamily="34" charset="0"/>
            </a:rPr>
            <a:t>Process</a:t>
          </a:r>
        </a:p>
      </dsp:txBody>
      <dsp:txXfrm>
        <a:off x="2965524" y="2721794"/>
        <a:ext cx="2381992" cy="720000"/>
      </dsp:txXfrm>
    </dsp:sp>
    <dsp:sp modelId="{F80870EC-48AE-4B28-A7B4-0FE6EB6ABFE3}">
      <dsp:nvSpPr>
        <dsp:cNvPr id="0" name=""/>
        <dsp:cNvSpPr/>
      </dsp:nvSpPr>
      <dsp:spPr>
        <a:xfrm>
          <a:off x="5974887" y="723815"/>
          <a:ext cx="1960949" cy="19609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D9FE38-FC4D-4BD1-BE4E-0F34FA073EA2}">
      <dsp:nvSpPr>
        <dsp:cNvPr id="0" name=""/>
        <dsp:cNvSpPr/>
      </dsp:nvSpPr>
      <dsp:spPr>
        <a:xfrm>
          <a:off x="5764365" y="2721794"/>
          <a:ext cx="23819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b="1" kern="1200" dirty="0">
              <a:solidFill>
                <a:schemeClr val="tx2">
                  <a:lumMod val="75000"/>
                </a:schemeClr>
              </a:solidFill>
              <a:latin typeface="Arial" panose="020B0604020202020204" pitchFamily="34" charset="0"/>
              <a:cs typeface="Arial" panose="020B0604020202020204" pitchFamily="34" charset="0"/>
            </a:rPr>
            <a:t>Tool</a:t>
          </a:r>
        </a:p>
      </dsp:txBody>
      <dsp:txXfrm>
        <a:off x="5764365" y="2721794"/>
        <a:ext cx="2381992" cy="720000"/>
      </dsp:txXfrm>
    </dsp:sp>
    <dsp:sp modelId="{9F6BFD75-52E4-4A4A-98B2-82293C641B0C}">
      <dsp:nvSpPr>
        <dsp:cNvPr id="0" name=""/>
        <dsp:cNvSpPr/>
      </dsp:nvSpPr>
      <dsp:spPr>
        <a:xfrm>
          <a:off x="8773728" y="723815"/>
          <a:ext cx="1960949" cy="19609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5DE714-067A-4E4A-A043-4E47AE3FBADF}">
      <dsp:nvSpPr>
        <dsp:cNvPr id="0" name=""/>
        <dsp:cNvSpPr/>
      </dsp:nvSpPr>
      <dsp:spPr>
        <a:xfrm>
          <a:off x="8563206" y="2721794"/>
          <a:ext cx="238199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en-US" sz="4000" b="1" kern="1200" dirty="0">
              <a:solidFill>
                <a:schemeClr val="tx2">
                  <a:lumMod val="75000"/>
                </a:schemeClr>
              </a:solidFill>
              <a:latin typeface="Arial" panose="020B0604020202020204" pitchFamily="34" charset="0"/>
              <a:cs typeface="Arial" panose="020B0604020202020204" pitchFamily="34" charset="0"/>
            </a:rPr>
            <a:t>Service</a:t>
          </a:r>
        </a:p>
      </dsp:txBody>
      <dsp:txXfrm>
        <a:off x="8563206" y="2721794"/>
        <a:ext cx="238199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58F33-1E06-4F30-80EF-4659641D2ADC}" type="datetimeFigureOut">
              <a:rPr lang="en-US" smtClean="0"/>
              <a:t>7/25/2022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1E14A-0A2E-41BF-A11B-73EB75D2D964}" type="slidenum">
              <a:rPr lang="en-US" smtClean="0"/>
              <a:t>‹#›</a:t>
            </a:fld>
            <a:endParaRPr lang="en-US"/>
          </a:p>
        </p:txBody>
      </p:sp>
    </p:spTree>
    <p:extLst>
      <p:ext uri="{BB962C8B-B14F-4D97-AF65-F5344CB8AC3E}">
        <p14:creationId xmlns:p14="http://schemas.microsoft.com/office/powerpoint/2010/main" val="353178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51E14A-0A2E-41BF-A11B-73EB75D2D964}" type="slidenum">
              <a:rPr lang="en-US" smtClean="0"/>
              <a:t>1</a:t>
            </a:fld>
            <a:endParaRPr lang="en-US"/>
          </a:p>
        </p:txBody>
      </p:sp>
    </p:spTree>
    <p:extLst>
      <p:ext uri="{BB962C8B-B14F-4D97-AF65-F5344CB8AC3E}">
        <p14:creationId xmlns:p14="http://schemas.microsoft.com/office/powerpoint/2010/main" val="1268462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needs to agree on the steps in the process.</a:t>
            </a:r>
          </a:p>
          <a:p>
            <a:endParaRPr lang="en-US" dirty="0"/>
          </a:p>
          <a:p>
            <a:r>
              <a:rPr lang="en-US" dirty="0"/>
              <a:t>Great idea is to flowchart the process on a whiteboard, flipchart, etc.</a:t>
            </a:r>
          </a:p>
        </p:txBody>
      </p:sp>
      <p:sp>
        <p:nvSpPr>
          <p:cNvPr id="4" name="Slide Number Placeholder 3"/>
          <p:cNvSpPr>
            <a:spLocks noGrp="1"/>
          </p:cNvSpPr>
          <p:nvPr>
            <p:ph type="sldNum" sz="quarter" idx="5"/>
          </p:nvPr>
        </p:nvSpPr>
        <p:spPr/>
        <p:txBody>
          <a:bodyPr/>
          <a:lstStyle/>
          <a:p>
            <a:fld id="{DA51E14A-0A2E-41BF-A11B-73EB75D2D964}" type="slidenum">
              <a:rPr lang="en-US" smtClean="0"/>
              <a:t>10</a:t>
            </a:fld>
            <a:endParaRPr lang="en-US"/>
          </a:p>
        </p:txBody>
      </p:sp>
    </p:spTree>
    <p:extLst>
      <p:ext uri="{BB962C8B-B14F-4D97-AF65-F5344CB8AC3E}">
        <p14:creationId xmlns:p14="http://schemas.microsoft.com/office/powerpoint/2010/main" val="353708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of the steps the team determines for the process gets entered into this table.  You will need to evaluate each step using the criteria in the heading.</a:t>
            </a:r>
          </a:p>
          <a:p>
            <a:endParaRPr lang="en-US" dirty="0"/>
          </a:p>
        </p:txBody>
      </p:sp>
      <p:sp>
        <p:nvSpPr>
          <p:cNvPr id="4" name="Slide Number Placeholder 3"/>
          <p:cNvSpPr>
            <a:spLocks noGrp="1"/>
          </p:cNvSpPr>
          <p:nvPr>
            <p:ph type="sldNum" sz="quarter" idx="5"/>
          </p:nvPr>
        </p:nvSpPr>
        <p:spPr/>
        <p:txBody>
          <a:bodyPr/>
          <a:lstStyle/>
          <a:p>
            <a:fld id="{DA51E14A-0A2E-41BF-A11B-73EB75D2D964}" type="slidenum">
              <a:rPr lang="en-US" smtClean="0"/>
              <a:t>11</a:t>
            </a:fld>
            <a:endParaRPr lang="en-US"/>
          </a:p>
        </p:txBody>
      </p:sp>
    </p:spTree>
    <p:extLst>
      <p:ext uri="{BB962C8B-B14F-4D97-AF65-F5344CB8AC3E}">
        <p14:creationId xmlns:p14="http://schemas.microsoft.com/office/powerpoint/2010/main" val="1132915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 with the first 3.  </a:t>
            </a:r>
          </a:p>
          <a:p>
            <a:endParaRPr lang="en-US" dirty="0"/>
          </a:p>
        </p:txBody>
      </p:sp>
      <p:sp>
        <p:nvSpPr>
          <p:cNvPr id="4" name="Slide Number Placeholder 3"/>
          <p:cNvSpPr>
            <a:spLocks noGrp="1"/>
          </p:cNvSpPr>
          <p:nvPr>
            <p:ph type="sldNum" sz="quarter" idx="5"/>
          </p:nvPr>
        </p:nvSpPr>
        <p:spPr/>
        <p:txBody>
          <a:bodyPr/>
          <a:lstStyle/>
          <a:p>
            <a:fld id="{DA51E14A-0A2E-41BF-A11B-73EB75D2D964}" type="slidenum">
              <a:rPr lang="en-US" smtClean="0"/>
              <a:t>12</a:t>
            </a:fld>
            <a:endParaRPr lang="en-US"/>
          </a:p>
        </p:txBody>
      </p:sp>
    </p:spTree>
    <p:extLst>
      <p:ext uri="{BB962C8B-B14F-4D97-AF65-F5344CB8AC3E}">
        <p14:creationId xmlns:p14="http://schemas.microsoft.com/office/powerpoint/2010/main" val="359451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CIDFont+F4"/>
              </a:rPr>
              <a:t>Failure Mode:  </a:t>
            </a:r>
            <a:r>
              <a:rPr lang="en-US" sz="1200" b="0" i="0" u="none" strike="noStrike" baseline="0" dirty="0">
                <a:latin typeface="CIDFont+F1"/>
              </a:rPr>
              <a:t>List anything that could go wrong during that step in the process.</a:t>
            </a:r>
          </a:p>
          <a:p>
            <a:pPr algn="l"/>
            <a:endParaRPr lang="en-US" sz="1200" b="0" i="0" u="none" strike="noStrike" baseline="0" dirty="0">
              <a:latin typeface="CIDFont+F6"/>
            </a:endParaRPr>
          </a:p>
          <a:p>
            <a:pPr algn="l"/>
            <a:r>
              <a:rPr lang="en-US" sz="1200" b="0" i="0" u="none" strike="noStrike" baseline="0" dirty="0">
                <a:latin typeface="CIDFont+F4"/>
              </a:rPr>
              <a:t>Failure Causes:  </a:t>
            </a:r>
            <a:r>
              <a:rPr lang="en-US" sz="1200" b="0" i="0" u="none" strike="noStrike" baseline="0" dirty="0">
                <a:latin typeface="CIDFont+F1"/>
              </a:rPr>
              <a:t>List all possible causes for each of the failure modes you’ve identified.</a:t>
            </a:r>
          </a:p>
          <a:p>
            <a:pPr algn="l"/>
            <a:endParaRPr lang="en-US" sz="1200" b="0" i="0" u="none" strike="noStrike" baseline="0" dirty="0">
              <a:latin typeface="CIDFont+F6"/>
            </a:endParaRPr>
          </a:p>
          <a:p>
            <a:pPr algn="l"/>
            <a:r>
              <a:rPr lang="en-US" sz="1200" b="0" i="0" u="none" strike="noStrike" baseline="0" dirty="0">
                <a:latin typeface="CIDFont+F4"/>
              </a:rPr>
              <a:t>Failure Effects:  </a:t>
            </a:r>
            <a:r>
              <a:rPr lang="en-US" sz="1200" b="0" i="0" u="none" strike="noStrike" baseline="0" dirty="0">
                <a:latin typeface="CIDFont+F1"/>
              </a:rPr>
              <a:t>List all possible adverse consequences for each of the failure modes identified.</a:t>
            </a:r>
            <a:endParaRPr lang="en-US" dirty="0"/>
          </a:p>
          <a:p>
            <a:endParaRPr lang="en-US" dirty="0"/>
          </a:p>
        </p:txBody>
      </p:sp>
      <p:sp>
        <p:nvSpPr>
          <p:cNvPr id="4" name="Slide Number Placeholder 3"/>
          <p:cNvSpPr>
            <a:spLocks noGrp="1"/>
          </p:cNvSpPr>
          <p:nvPr>
            <p:ph type="sldNum" sz="quarter" idx="5"/>
          </p:nvPr>
        </p:nvSpPr>
        <p:spPr/>
        <p:txBody>
          <a:bodyPr/>
          <a:lstStyle/>
          <a:p>
            <a:fld id="{DA51E14A-0A2E-41BF-A11B-73EB75D2D964}" type="slidenum">
              <a:rPr lang="en-US" smtClean="0"/>
              <a:t>13</a:t>
            </a:fld>
            <a:endParaRPr lang="en-US"/>
          </a:p>
        </p:txBody>
      </p:sp>
    </p:spTree>
    <p:extLst>
      <p:ext uri="{BB962C8B-B14F-4D97-AF65-F5344CB8AC3E}">
        <p14:creationId xmlns:p14="http://schemas.microsoft.com/office/powerpoint/2010/main" val="177205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Rate each FM in the list.</a:t>
            </a:r>
          </a:p>
          <a:p>
            <a:pPr algn="l"/>
            <a:endParaRPr lang="en-US" dirty="0"/>
          </a:p>
          <a:p>
            <a:pPr algn="l"/>
            <a:r>
              <a:rPr lang="en-US" dirty="0"/>
              <a:t>Scale of 0-10</a:t>
            </a:r>
          </a:p>
          <a:p>
            <a:endParaRPr lang="en-US" dirty="0"/>
          </a:p>
        </p:txBody>
      </p:sp>
      <p:sp>
        <p:nvSpPr>
          <p:cNvPr id="4" name="Slide Number Placeholder 3"/>
          <p:cNvSpPr>
            <a:spLocks noGrp="1"/>
          </p:cNvSpPr>
          <p:nvPr>
            <p:ph type="sldNum" sz="quarter" idx="5"/>
          </p:nvPr>
        </p:nvSpPr>
        <p:spPr/>
        <p:txBody>
          <a:bodyPr/>
          <a:lstStyle/>
          <a:p>
            <a:fld id="{DA51E14A-0A2E-41BF-A11B-73EB75D2D964}" type="slidenum">
              <a:rPr lang="en-US" smtClean="0"/>
              <a:t>14</a:t>
            </a:fld>
            <a:endParaRPr lang="en-US"/>
          </a:p>
        </p:txBody>
      </p:sp>
    </p:spTree>
    <p:extLst>
      <p:ext uri="{BB962C8B-B14F-4D97-AF65-F5344CB8AC3E}">
        <p14:creationId xmlns:p14="http://schemas.microsoft.com/office/powerpoint/2010/main" val="1368466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Likelihood of Occurrence (1–10): On a scale of 1-10, with 10 being the most likely,</a:t>
            </a:r>
          </a:p>
          <a:p>
            <a:r>
              <a:rPr lang="en-US" dirty="0"/>
              <a:t>what is the likelihood the failure mode will occur?</a:t>
            </a:r>
          </a:p>
          <a:p>
            <a:endParaRPr lang="en-US" dirty="0"/>
          </a:p>
          <a:p>
            <a:r>
              <a:rPr lang="en-US" dirty="0"/>
              <a:t>Likelihood of Detection (1-10): On a scale of 1-10, with </a:t>
            </a:r>
            <a:r>
              <a:rPr lang="en-US" b="1" u="sng" dirty="0"/>
              <a:t>10 being the most likely NOT</a:t>
            </a:r>
          </a:p>
          <a:p>
            <a:r>
              <a:rPr lang="en-US" dirty="0"/>
              <a:t>to be detected, what is the likelihood the failure will NOT be detected if it does occur?</a:t>
            </a:r>
          </a:p>
          <a:p>
            <a:endParaRPr lang="en-US" dirty="0"/>
          </a:p>
          <a:p>
            <a:r>
              <a:rPr lang="en-US" dirty="0"/>
              <a:t>Severity (1-10): On a scale of 1-10, with 10 being the most likely, what is the likelihood</a:t>
            </a:r>
          </a:p>
          <a:p>
            <a:r>
              <a:rPr lang="en-US" dirty="0"/>
              <a:t>that the failure mode, if it does occur, will cause severe harm?</a:t>
            </a:r>
          </a:p>
          <a:p>
            <a:endParaRPr lang="en-US" dirty="0"/>
          </a:p>
        </p:txBody>
      </p:sp>
      <p:sp>
        <p:nvSpPr>
          <p:cNvPr id="4" name="Slide Number Placeholder 3"/>
          <p:cNvSpPr>
            <a:spLocks noGrp="1"/>
          </p:cNvSpPr>
          <p:nvPr>
            <p:ph type="sldNum" sz="quarter" idx="5"/>
          </p:nvPr>
        </p:nvSpPr>
        <p:spPr/>
        <p:txBody>
          <a:bodyPr/>
          <a:lstStyle/>
          <a:p>
            <a:fld id="{DA51E14A-0A2E-41BF-A11B-73EB75D2D964}" type="slidenum">
              <a:rPr lang="en-US" smtClean="0"/>
              <a:t>15</a:t>
            </a:fld>
            <a:endParaRPr lang="en-US"/>
          </a:p>
        </p:txBody>
      </p:sp>
    </p:spTree>
    <p:extLst>
      <p:ext uri="{BB962C8B-B14F-4D97-AF65-F5344CB8AC3E}">
        <p14:creationId xmlns:p14="http://schemas.microsoft.com/office/powerpoint/2010/main" val="931219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CIDFont+F4"/>
              </a:rPr>
              <a:t>Risk Profile Number </a:t>
            </a:r>
            <a:r>
              <a:rPr lang="en-US" sz="1200" b="0" i="0" u="none" strike="noStrike" baseline="0" dirty="0">
                <a:latin typeface="CIDFont+F1"/>
              </a:rPr>
              <a:t>(RPN): For each failure mode, multiply together the three scores</a:t>
            </a:r>
          </a:p>
          <a:p>
            <a:pPr algn="l"/>
            <a:r>
              <a:rPr lang="en-US" sz="1200" b="0" i="0" u="none" strike="noStrike" baseline="0" dirty="0">
                <a:latin typeface="CIDFont+F1"/>
              </a:rPr>
              <a:t>the team identified (i.e., </a:t>
            </a:r>
            <a:r>
              <a:rPr lang="en-US" sz="1200" b="0" i="0" u="none" strike="noStrike" baseline="0" dirty="0">
                <a:latin typeface="CIDFont+F7"/>
              </a:rPr>
              <a:t>likelihood of occurrence x likelihood of detection x severity</a:t>
            </a:r>
            <a:r>
              <a:rPr lang="en-US" sz="1200" b="0" i="0" u="none" strike="noStrike" baseline="0" dirty="0">
                <a:latin typeface="CIDFont+F1"/>
              </a:rPr>
              <a:t>). The</a:t>
            </a:r>
          </a:p>
          <a:p>
            <a:pPr algn="l"/>
            <a:r>
              <a:rPr lang="en-US" sz="1200" b="0" i="0" u="none" strike="noStrike" baseline="0" dirty="0">
                <a:latin typeface="CIDFont+F1"/>
              </a:rPr>
              <a:t>lowest possible score will be 1 and the highest 1,000. To calculate the RPN for the entire</a:t>
            </a:r>
          </a:p>
          <a:p>
            <a:pPr algn="l"/>
            <a:r>
              <a:rPr lang="en-US" sz="1200" b="0" i="0" u="none" strike="noStrike" baseline="0" dirty="0">
                <a:latin typeface="CIDFont+F1"/>
              </a:rPr>
              <a:t>process, simply multiply all of the individual RPNs for each failure mode.</a:t>
            </a:r>
          </a:p>
          <a:p>
            <a:pPr algn="l"/>
            <a:endParaRPr lang="en-US" sz="1200" b="0" i="0" u="none" strike="noStrike" baseline="0" dirty="0">
              <a:latin typeface="CIDFont+F1"/>
            </a:endParaRPr>
          </a:p>
          <a:p>
            <a:pPr algn="l"/>
            <a:r>
              <a:rPr lang="en-US" sz="1200" b="0" i="0" u="none" strike="noStrike" baseline="0" dirty="0">
                <a:latin typeface="CIDFont+F1"/>
              </a:rPr>
              <a:t>Use as a PI tool by re-evaluating the process and re-calculating the RPN numbers after change is implemented to determine if the RPN has been lowered.</a:t>
            </a:r>
            <a:endParaRPr lang="en-US" dirty="0"/>
          </a:p>
          <a:p>
            <a:endParaRPr lang="en-US" dirty="0"/>
          </a:p>
        </p:txBody>
      </p:sp>
      <p:sp>
        <p:nvSpPr>
          <p:cNvPr id="4" name="Slide Number Placeholder 3"/>
          <p:cNvSpPr>
            <a:spLocks noGrp="1"/>
          </p:cNvSpPr>
          <p:nvPr>
            <p:ph type="sldNum" sz="quarter" idx="5"/>
          </p:nvPr>
        </p:nvSpPr>
        <p:spPr/>
        <p:txBody>
          <a:bodyPr/>
          <a:lstStyle/>
          <a:p>
            <a:fld id="{DA51E14A-0A2E-41BF-A11B-73EB75D2D964}" type="slidenum">
              <a:rPr lang="en-US" smtClean="0"/>
              <a:t>16</a:t>
            </a:fld>
            <a:endParaRPr lang="en-US"/>
          </a:p>
        </p:txBody>
      </p:sp>
    </p:spTree>
    <p:extLst>
      <p:ext uri="{BB962C8B-B14F-4D97-AF65-F5344CB8AC3E}">
        <p14:creationId xmlns:p14="http://schemas.microsoft.com/office/powerpoint/2010/main" val="1013140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Actions to address failure modes.</a:t>
            </a:r>
          </a:p>
          <a:p>
            <a:endParaRPr lang="en-US" dirty="0"/>
          </a:p>
        </p:txBody>
      </p:sp>
      <p:sp>
        <p:nvSpPr>
          <p:cNvPr id="4" name="Slide Number Placeholder 3"/>
          <p:cNvSpPr>
            <a:spLocks noGrp="1"/>
          </p:cNvSpPr>
          <p:nvPr>
            <p:ph type="sldNum" sz="quarter" idx="5"/>
          </p:nvPr>
        </p:nvSpPr>
        <p:spPr/>
        <p:txBody>
          <a:bodyPr/>
          <a:lstStyle/>
          <a:p>
            <a:fld id="{DA51E14A-0A2E-41BF-A11B-73EB75D2D964}" type="slidenum">
              <a:rPr lang="en-US" smtClean="0"/>
              <a:t>17</a:t>
            </a:fld>
            <a:endParaRPr lang="en-US"/>
          </a:p>
        </p:txBody>
      </p:sp>
    </p:spTree>
    <p:extLst>
      <p:ext uri="{BB962C8B-B14F-4D97-AF65-F5344CB8AC3E}">
        <p14:creationId xmlns:p14="http://schemas.microsoft.com/office/powerpoint/2010/main" val="2896534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51E14A-0A2E-41BF-A11B-73EB75D2D964}" type="slidenum">
              <a:rPr lang="en-US" smtClean="0"/>
              <a:t>18</a:t>
            </a:fld>
            <a:endParaRPr lang="en-US"/>
          </a:p>
        </p:txBody>
      </p:sp>
    </p:spTree>
    <p:extLst>
      <p:ext uri="{BB962C8B-B14F-4D97-AF65-F5344CB8AC3E}">
        <p14:creationId xmlns:p14="http://schemas.microsoft.com/office/powerpoint/2010/main" val="2459848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51E14A-0A2E-41BF-A11B-73EB75D2D964}" type="slidenum">
              <a:rPr lang="en-US" smtClean="0"/>
              <a:t>19</a:t>
            </a:fld>
            <a:endParaRPr lang="en-US"/>
          </a:p>
        </p:txBody>
      </p:sp>
    </p:spTree>
    <p:extLst>
      <p:ext uri="{BB962C8B-B14F-4D97-AF65-F5344CB8AC3E}">
        <p14:creationId xmlns:p14="http://schemas.microsoft.com/office/powerpoint/2010/main" val="40406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08B12-9CA2-4487-AE8B-5FE19432D307}" type="slidenum">
              <a:rPr lang="en-US" smtClean="0"/>
              <a:t>2</a:t>
            </a:fld>
            <a:endParaRPr lang="en-US" dirty="0"/>
          </a:p>
        </p:txBody>
      </p:sp>
    </p:spTree>
    <p:extLst>
      <p:ext uri="{BB962C8B-B14F-4D97-AF65-F5344CB8AC3E}">
        <p14:creationId xmlns:p14="http://schemas.microsoft.com/office/powerpoint/2010/main" val="280644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really both.  Depends on what you have to address.</a:t>
            </a:r>
          </a:p>
          <a:p>
            <a:endParaRPr lang="en-US" dirty="0"/>
          </a:p>
        </p:txBody>
      </p:sp>
      <p:sp>
        <p:nvSpPr>
          <p:cNvPr id="4" name="Slide Number Placeholder 3"/>
          <p:cNvSpPr>
            <a:spLocks noGrp="1"/>
          </p:cNvSpPr>
          <p:nvPr>
            <p:ph type="sldNum" sz="quarter" idx="5"/>
          </p:nvPr>
        </p:nvSpPr>
        <p:spPr/>
        <p:txBody>
          <a:bodyPr/>
          <a:lstStyle/>
          <a:p>
            <a:fld id="{92608B12-9CA2-4487-AE8B-5FE19432D307}" type="slidenum">
              <a:rPr lang="en-US" smtClean="0"/>
              <a:t>3</a:t>
            </a:fld>
            <a:endParaRPr lang="en-US" dirty="0"/>
          </a:p>
        </p:txBody>
      </p:sp>
    </p:spTree>
    <p:extLst>
      <p:ext uri="{BB962C8B-B14F-4D97-AF65-F5344CB8AC3E}">
        <p14:creationId xmlns:p14="http://schemas.microsoft.com/office/powerpoint/2010/main" val="203838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always reactive, then you are always putting out a fire and addressing something that has already happened.  Sometimes you have to.  You have to address a patient complaint, or a patient who falls, etc.  When these things happen, we have to learn from our experiences, evaluate the situation and improve processes according to prevent them from happening again.</a:t>
            </a:r>
          </a:p>
        </p:txBody>
      </p:sp>
      <p:sp>
        <p:nvSpPr>
          <p:cNvPr id="4" name="Slide Number Placeholder 3"/>
          <p:cNvSpPr>
            <a:spLocks noGrp="1"/>
          </p:cNvSpPr>
          <p:nvPr>
            <p:ph type="sldNum" sz="quarter" idx="5"/>
          </p:nvPr>
        </p:nvSpPr>
        <p:spPr/>
        <p:txBody>
          <a:bodyPr/>
          <a:lstStyle/>
          <a:p>
            <a:fld id="{DA51E14A-0A2E-41BF-A11B-73EB75D2D964}" type="slidenum">
              <a:rPr lang="en-US" smtClean="0"/>
              <a:t>4</a:t>
            </a:fld>
            <a:endParaRPr lang="en-US"/>
          </a:p>
        </p:txBody>
      </p:sp>
    </p:spTree>
    <p:extLst>
      <p:ext uri="{BB962C8B-B14F-4D97-AF65-F5344CB8AC3E}">
        <p14:creationId xmlns:p14="http://schemas.microsoft.com/office/powerpoint/2010/main" val="199338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 could show you how to use a tool that would help you evaluate processes before events occur to help you determine where problems might arise so you can fix the problems before harm occurs?  Would you be interested?</a:t>
            </a:r>
          </a:p>
          <a:p>
            <a:endParaRPr lang="en-US" dirty="0"/>
          </a:p>
          <a:p>
            <a:r>
              <a:rPr lang="en-US" dirty="0"/>
              <a:t>Well today I’m not only going to talk to you about it, I’m going to show you how to do it.</a:t>
            </a:r>
          </a:p>
        </p:txBody>
      </p:sp>
      <p:sp>
        <p:nvSpPr>
          <p:cNvPr id="4" name="Slide Number Placeholder 3"/>
          <p:cNvSpPr>
            <a:spLocks noGrp="1"/>
          </p:cNvSpPr>
          <p:nvPr>
            <p:ph type="sldNum" sz="quarter" idx="5"/>
          </p:nvPr>
        </p:nvSpPr>
        <p:spPr/>
        <p:txBody>
          <a:bodyPr/>
          <a:lstStyle/>
          <a:p>
            <a:fld id="{DA51E14A-0A2E-41BF-A11B-73EB75D2D964}" type="slidenum">
              <a:rPr lang="en-US" smtClean="0"/>
              <a:t>5</a:t>
            </a:fld>
            <a:endParaRPr lang="en-US"/>
          </a:p>
        </p:txBody>
      </p:sp>
    </p:spTree>
    <p:extLst>
      <p:ext uri="{BB962C8B-B14F-4D97-AF65-F5344CB8AC3E}">
        <p14:creationId xmlns:p14="http://schemas.microsoft.com/office/powerpoint/2010/main" val="3867589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51E14A-0A2E-41BF-A11B-73EB75D2D964}" type="slidenum">
              <a:rPr lang="en-US" smtClean="0"/>
              <a:t>6</a:t>
            </a:fld>
            <a:endParaRPr lang="en-US"/>
          </a:p>
        </p:txBody>
      </p:sp>
    </p:spTree>
    <p:extLst>
      <p:ext uri="{BB962C8B-B14F-4D97-AF65-F5344CB8AC3E}">
        <p14:creationId xmlns:p14="http://schemas.microsoft.com/office/powerpoint/2010/main" val="303985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Proactive approach to identifying problematic steps (failures) in a process that could lead to adverse events (effects).</a:t>
            </a:r>
          </a:p>
          <a:p>
            <a:endParaRPr lang="en-US" dirty="0"/>
          </a:p>
        </p:txBody>
      </p:sp>
      <p:sp>
        <p:nvSpPr>
          <p:cNvPr id="4" name="Slide Number Placeholder 3"/>
          <p:cNvSpPr>
            <a:spLocks noGrp="1"/>
          </p:cNvSpPr>
          <p:nvPr>
            <p:ph type="sldNum" sz="quarter" idx="5"/>
          </p:nvPr>
        </p:nvSpPr>
        <p:spPr/>
        <p:txBody>
          <a:bodyPr/>
          <a:lstStyle/>
          <a:p>
            <a:fld id="{DA51E14A-0A2E-41BF-A11B-73EB75D2D964}" type="slidenum">
              <a:rPr lang="en-US" smtClean="0"/>
              <a:t>7</a:t>
            </a:fld>
            <a:endParaRPr lang="en-US"/>
          </a:p>
        </p:txBody>
      </p:sp>
    </p:spTree>
    <p:extLst>
      <p:ext uri="{BB962C8B-B14F-4D97-AF65-F5344CB8AC3E}">
        <p14:creationId xmlns:p14="http://schemas.microsoft.com/office/powerpoint/2010/main" val="239476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608B12-9CA2-4487-AE8B-5FE19432D307}" type="slidenum">
              <a:rPr lang="en-US" smtClean="0"/>
              <a:t>8</a:t>
            </a:fld>
            <a:endParaRPr lang="en-US" dirty="0"/>
          </a:p>
        </p:txBody>
      </p:sp>
    </p:spTree>
    <p:extLst>
      <p:ext uri="{BB962C8B-B14F-4D97-AF65-F5344CB8AC3E}">
        <p14:creationId xmlns:p14="http://schemas.microsoft.com/office/powerpoint/2010/main" val="232511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Interdisciplinary team</a:t>
            </a:r>
          </a:p>
          <a:p>
            <a:r>
              <a:rPr lang="en-US" dirty="0"/>
              <a:t>Choose a process very, very specific; use of flowcharting might help</a:t>
            </a:r>
          </a:p>
          <a:p>
            <a:r>
              <a:rPr lang="en-US" dirty="0"/>
              <a:t>Tool – use a tool to help guide you; this is a PI process; doesn’t have to be fancy just consistent</a:t>
            </a:r>
          </a:p>
          <a:p>
            <a:r>
              <a:rPr lang="en-US" dirty="0"/>
              <a:t>Use for new service that you’re thinking through or existing one that is high-risk </a:t>
            </a:r>
          </a:p>
          <a:p>
            <a:endParaRPr lang="en-US" dirty="0"/>
          </a:p>
        </p:txBody>
      </p:sp>
      <p:sp>
        <p:nvSpPr>
          <p:cNvPr id="4" name="Slide Number Placeholder 3"/>
          <p:cNvSpPr>
            <a:spLocks noGrp="1"/>
          </p:cNvSpPr>
          <p:nvPr>
            <p:ph type="sldNum" sz="quarter" idx="5"/>
          </p:nvPr>
        </p:nvSpPr>
        <p:spPr/>
        <p:txBody>
          <a:bodyPr/>
          <a:lstStyle/>
          <a:p>
            <a:fld id="{DA51E14A-0A2E-41BF-A11B-73EB75D2D964}" type="slidenum">
              <a:rPr lang="en-US" smtClean="0"/>
              <a:t>9</a:t>
            </a:fld>
            <a:endParaRPr lang="en-US"/>
          </a:p>
        </p:txBody>
      </p:sp>
    </p:spTree>
    <p:extLst>
      <p:ext uri="{BB962C8B-B14F-4D97-AF65-F5344CB8AC3E}">
        <p14:creationId xmlns:p14="http://schemas.microsoft.com/office/powerpoint/2010/main" val="1144949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p:cNvSpPr/>
          <p:nvPr userDrawn="1"/>
        </p:nvSpPr>
        <p:spPr>
          <a:xfrm>
            <a:off x="0" y="6667500"/>
            <a:ext cx="12192000" cy="190500"/>
          </a:xfrm>
          <a:prstGeom prst="rect">
            <a:avLst/>
          </a:prstGeom>
          <a:solidFill>
            <a:srgbClr val="004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0" y="0"/>
            <a:ext cx="12192000" cy="5661603"/>
          </a:xfrm>
          <a:prstGeom prst="rect">
            <a:avLst/>
          </a:prstGeom>
          <a:gradFill>
            <a:gsLst>
              <a:gs pos="0">
                <a:srgbClr val="93BFEB"/>
              </a:gs>
              <a:gs pos="29000">
                <a:srgbClr val="5B9BD5">
                  <a:lumMod val="45000"/>
                  <a:lumOff val="55000"/>
                </a:srgbClr>
              </a:gs>
              <a:gs pos="64000">
                <a:srgbClr val="5B9BD5">
                  <a:lumMod val="45000"/>
                  <a:lumOff val="55000"/>
                </a:srgbClr>
              </a:gs>
              <a:gs pos="100000">
                <a:sysClr val="window" lastClr="FFFFFF"/>
              </a:gs>
            </a:gsLst>
            <a:lin ang="5400000" scaled="1"/>
          </a:gradFill>
          <a:ln w="12700" cap="flat" cmpd="sng" algn="ctr">
            <a:noFill/>
            <a:prstDash val="solid"/>
            <a:miter lim="800000"/>
          </a:ln>
          <a:effectLst/>
        </p:spPr>
        <p:txBody>
          <a:bodyPr rtlCol="0" anchor="ctr"/>
          <a:lstStyle/>
          <a:p>
            <a:pPr algn="ctr">
              <a:defRPr/>
            </a:pPr>
            <a:endParaRPr lang="en-US">
              <a:solidFill>
                <a:prstClr val="white"/>
              </a:solidFill>
              <a:cs typeface="Arial"/>
              <a:sym typeface="Arial"/>
            </a:endParaRPr>
          </a:p>
        </p:txBody>
      </p:sp>
      <p:grpSp>
        <p:nvGrpSpPr>
          <p:cNvPr id="25" name="Group 24"/>
          <p:cNvGrpSpPr/>
          <p:nvPr userDrawn="1"/>
        </p:nvGrpSpPr>
        <p:grpSpPr>
          <a:xfrm>
            <a:off x="8470900" y="-9524"/>
            <a:ext cx="3716338" cy="5125315"/>
            <a:chOff x="5513044" y="-9525"/>
            <a:chExt cx="3626194" cy="5479707"/>
          </a:xfrm>
        </p:grpSpPr>
        <p:sp>
          <p:nvSpPr>
            <p:cNvPr id="26" name="Rectangle 25"/>
            <p:cNvSpPr/>
            <p:nvPr/>
          </p:nvSpPr>
          <p:spPr>
            <a:xfrm>
              <a:off x="5513044" y="1822107"/>
              <a:ext cx="1814513" cy="1828800"/>
            </a:xfrm>
            <a:prstGeom prst="rect">
              <a:avLst/>
            </a:prstGeom>
            <a:solidFill>
              <a:srgbClr val="93BFEB"/>
            </a:solidFill>
            <a:ln w="12700" cap="flat" cmpd="sng" algn="ctr">
              <a:noFill/>
              <a:prstDash val="solid"/>
              <a:miter lim="800000"/>
            </a:ln>
            <a:effectLst/>
          </p:spPr>
          <p:txBody>
            <a:bodyPr rtlCol="0" anchor="ctr"/>
            <a:lstStyle/>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p:txBody>
        </p:sp>
        <p:sp>
          <p:nvSpPr>
            <p:cNvPr id="27" name="Rectangle 26"/>
            <p:cNvSpPr/>
            <p:nvPr/>
          </p:nvSpPr>
          <p:spPr>
            <a:xfrm>
              <a:off x="7324725" y="-9525"/>
              <a:ext cx="1814513" cy="1828800"/>
            </a:xfrm>
            <a:prstGeom prst="rect">
              <a:avLst/>
            </a:prstGeom>
            <a:solidFill>
              <a:srgbClr val="93BFEB"/>
            </a:solidFill>
            <a:ln w="12700" cap="flat" cmpd="sng" algn="ctr">
              <a:noFill/>
              <a:prstDash val="solid"/>
              <a:miter lim="800000"/>
            </a:ln>
            <a:effectLst/>
          </p:spPr>
          <p:txBody>
            <a:bodyPr rtlCol="0" anchor="ctr"/>
            <a:lstStyle/>
            <a:p>
              <a:pPr algn="ctr">
                <a:defRPr/>
              </a:pPr>
              <a:endParaRPr lang="en-US">
                <a:solidFill>
                  <a:prstClr val="white"/>
                </a:solidFill>
                <a:cs typeface="Arial"/>
                <a:sym typeface="Arial"/>
              </a:endParaRPr>
            </a:p>
          </p:txBody>
        </p:sp>
        <p:sp>
          <p:nvSpPr>
            <p:cNvPr id="28" name="Rectangle 27"/>
            <p:cNvSpPr/>
            <p:nvPr/>
          </p:nvSpPr>
          <p:spPr>
            <a:xfrm>
              <a:off x="7324725" y="3641382"/>
              <a:ext cx="1814513" cy="1828800"/>
            </a:xfrm>
            <a:prstGeom prst="rect">
              <a:avLst/>
            </a:prstGeom>
            <a:solidFill>
              <a:srgbClr val="93BFEB"/>
            </a:solidFill>
            <a:ln w="12700" cap="flat" cmpd="sng" algn="ctr">
              <a:noFill/>
              <a:prstDash val="solid"/>
              <a:miter lim="800000"/>
            </a:ln>
            <a:effectLst/>
          </p:spPr>
          <p:txBody>
            <a:bodyPr rtlCol="0" anchor="ctr"/>
            <a:lstStyle/>
            <a:p>
              <a:pPr algn="ctr">
                <a:defRPr/>
              </a:pPr>
              <a:endParaRPr lang="en-US" dirty="0">
                <a:solidFill>
                  <a:prstClr val="white"/>
                </a:solidFill>
                <a:cs typeface="Arial"/>
                <a:sym typeface="Arial"/>
              </a:endParaRPr>
            </a:p>
          </p:txBody>
        </p:sp>
      </p:grpSp>
      <p:sp>
        <p:nvSpPr>
          <p:cNvPr id="34" name="Content Placeholder 33"/>
          <p:cNvSpPr>
            <a:spLocks noGrp="1"/>
          </p:cNvSpPr>
          <p:nvPr>
            <p:ph sz="quarter" idx="10" hasCustomPrompt="1"/>
          </p:nvPr>
        </p:nvSpPr>
        <p:spPr>
          <a:xfrm>
            <a:off x="297487" y="1129243"/>
            <a:ext cx="8168651" cy="1518127"/>
          </a:xfrm>
        </p:spPr>
        <p:txBody>
          <a:bodyPr>
            <a:normAutofit/>
          </a:bodyPr>
          <a:lstStyle>
            <a:lvl1pPr marL="0" indent="0">
              <a:buFontTx/>
              <a:buNone/>
              <a:defRPr sz="5400" b="1">
                <a:solidFill>
                  <a:srgbClr val="004991"/>
                </a:solidFill>
                <a:latin typeface="Arial" panose="020B0604020202020204" pitchFamily="34" charset="0"/>
                <a:cs typeface="Arial" panose="020B0604020202020204" pitchFamily="34" charset="0"/>
              </a:defRPr>
            </a:lvl1pPr>
          </a:lstStyle>
          <a:p>
            <a:pPr lvl="0"/>
            <a:r>
              <a:rPr lang="en-US" dirty="0"/>
              <a:t>Title</a:t>
            </a:r>
          </a:p>
        </p:txBody>
      </p:sp>
      <p:sp>
        <p:nvSpPr>
          <p:cNvPr id="36" name="Content Placeholder 35"/>
          <p:cNvSpPr>
            <a:spLocks noGrp="1"/>
          </p:cNvSpPr>
          <p:nvPr>
            <p:ph sz="quarter" idx="11" hasCustomPrompt="1"/>
          </p:nvPr>
        </p:nvSpPr>
        <p:spPr>
          <a:xfrm>
            <a:off x="297486" y="3226100"/>
            <a:ext cx="7665413" cy="673968"/>
          </a:xfrm>
        </p:spPr>
        <p:txBody>
          <a:bodyPr/>
          <a:lstStyle>
            <a:lvl1pPr marL="0" indent="0">
              <a:buFontTx/>
              <a:buNone/>
              <a:defRPr sz="4000" b="1">
                <a:solidFill>
                  <a:srgbClr val="686868"/>
                </a:solidFill>
                <a:latin typeface="Arial" panose="020B0604020202020204" pitchFamily="34" charset="0"/>
                <a:cs typeface="Arial" panose="020B0604020202020204" pitchFamily="34" charset="0"/>
              </a:defRPr>
            </a:lvl1pPr>
          </a:lstStyle>
          <a:p>
            <a:pPr lvl="0"/>
            <a:r>
              <a:rPr lang="en-US" dirty="0"/>
              <a:t>Subtitle</a:t>
            </a:r>
          </a:p>
        </p:txBody>
      </p:sp>
      <p:sp>
        <p:nvSpPr>
          <p:cNvPr id="38" name="Content Placeholder 37"/>
          <p:cNvSpPr>
            <a:spLocks noGrp="1"/>
          </p:cNvSpPr>
          <p:nvPr>
            <p:ph sz="quarter" idx="12"/>
          </p:nvPr>
        </p:nvSpPr>
        <p:spPr>
          <a:xfrm>
            <a:off x="296863" y="3903713"/>
            <a:ext cx="4694237" cy="487362"/>
          </a:xfrm>
        </p:spPr>
        <p:txBody>
          <a:bodyPr/>
          <a:lstStyle>
            <a:lvl1pPr marL="0" indent="0">
              <a:buFontTx/>
              <a:buNone/>
              <a:defRPr>
                <a:solidFill>
                  <a:srgbClr val="686868"/>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293" y="5459723"/>
            <a:ext cx="2344977" cy="1050354"/>
          </a:xfrm>
          <a:prstGeom prst="rect">
            <a:avLst/>
          </a:prstGeom>
        </p:spPr>
      </p:pic>
      <p:sp>
        <p:nvSpPr>
          <p:cNvPr id="14" name="TextBox 13">
            <a:extLst>
              <a:ext uri="{FF2B5EF4-FFF2-40B4-BE49-F238E27FC236}">
                <a16:creationId xmlns:a16="http://schemas.microsoft.com/office/drawing/2014/main" id="{4C82D3C0-EC81-4750-92DB-58C18C49F98D}"/>
              </a:ext>
            </a:extLst>
          </p:cNvPr>
          <p:cNvSpPr txBox="1"/>
          <p:nvPr userDrawn="1"/>
        </p:nvSpPr>
        <p:spPr>
          <a:xfrm>
            <a:off x="3243071" y="6094664"/>
            <a:ext cx="8754488" cy="461665"/>
          </a:xfrm>
          <a:prstGeom prst="rect">
            <a:avLst/>
          </a:prstGeom>
          <a:noFill/>
        </p:spPr>
        <p:txBody>
          <a:bodyPr wrap="square" rtlCol="0">
            <a:spAutoFit/>
          </a:bodyPr>
          <a:lstStyle/>
          <a:p>
            <a:r>
              <a:rPr lang="en-US" sz="2400" b="1" dirty="0">
                <a:solidFill>
                  <a:srgbClr val="004987"/>
                </a:solidFill>
                <a:latin typeface="Arial Narrow" panose="020B0606020202030204" pitchFamily="34" charset="0"/>
              </a:rPr>
              <a:t>MALPRACTICE </a:t>
            </a:r>
            <a:r>
              <a:rPr lang="en-US" sz="2400" b="1" baseline="30000" dirty="0">
                <a:solidFill>
                  <a:srgbClr val="EF6B7A"/>
                </a:solidFill>
                <a:latin typeface="Arial Narrow" panose="020B0606020202030204" pitchFamily="34" charset="0"/>
              </a:rPr>
              <a:t>■</a:t>
            </a:r>
            <a:r>
              <a:rPr lang="en-US" sz="2400" b="1" dirty="0">
                <a:solidFill>
                  <a:srgbClr val="004987"/>
                </a:solidFill>
                <a:latin typeface="Arial Narrow" panose="020B0606020202030204" pitchFamily="34" charset="0"/>
              </a:rPr>
              <a:t> GENERAL LIABILITY </a:t>
            </a:r>
            <a:r>
              <a:rPr lang="en-US" sz="2400" b="1" baseline="30000" dirty="0">
                <a:solidFill>
                  <a:srgbClr val="EF6B7A"/>
                </a:solidFill>
                <a:latin typeface="Arial Narrow" panose="020B0606020202030204" pitchFamily="34" charset="0"/>
              </a:rPr>
              <a:t>■</a:t>
            </a:r>
            <a:r>
              <a:rPr lang="en-US" sz="2400" b="1" dirty="0">
                <a:solidFill>
                  <a:srgbClr val="004987"/>
                </a:solidFill>
                <a:latin typeface="Arial Narrow" panose="020B0606020202030204" pitchFamily="34" charset="0"/>
              </a:rPr>
              <a:t> WORKERS’ COMPENSATION</a:t>
            </a:r>
          </a:p>
        </p:txBody>
      </p:sp>
      <p:sp>
        <p:nvSpPr>
          <p:cNvPr id="15" name="TextBox 14">
            <a:extLst>
              <a:ext uri="{FF2B5EF4-FFF2-40B4-BE49-F238E27FC236}">
                <a16:creationId xmlns:a16="http://schemas.microsoft.com/office/drawing/2014/main" id="{87321680-F4FC-43E1-9100-0DF7A4F494C1}"/>
              </a:ext>
            </a:extLst>
          </p:cNvPr>
          <p:cNvSpPr txBox="1"/>
          <p:nvPr userDrawn="1"/>
        </p:nvSpPr>
        <p:spPr>
          <a:xfrm>
            <a:off x="3243071" y="5757909"/>
            <a:ext cx="8529829" cy="392415"/>
          </a:xfrm>
          <a:prstGeom prst="rect">
            <a:avLst/>
          </a:prstGeom>
          <a:noFill/>
        </p:spPr>
        <p:txBody>
          <a:bodyPr wrap="square" rtlCol="0">
            <a:spAutoFit/>
          </a:bodyPr>
          <a:lstStyle/>
          <a:p>
            <a:r>
              <a:rPr lang="en-US" sz="1940" dirty="0">
                <a:solidFill>
                  <a:srgbClr val="004987"/>
                </a:solidFill>
              </a:rPr>
              <a:t>Providing Insurance Solutions for Louisiana’s Healthcare Providers for Over 40 Years</a:t>
            </a:r>
          </a:p>
        </p:txBody>
      </p:sp>
    </p:spTree>
    <p:extLst>
      <p:ext uri="{BB962C8B-B14F-4D97-AF65-F5344CB8AC3E}">
        <p14:creationId xmlns:p14="http://schemas.microsoft.com/office/powerpoint/2010/main" val="344755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6667500"/>
            <a:ext cx="12192000" cy="190500"/>
          </a:xfrm>
          <a:prstGeom prst="rect">
            <a:avLst/>
          </a:prstGeom>
          <a:solidFill>
            <a:srgbClr val="004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369656" y="5742876"/>
            <a:ext cx="494223" cy="715074"/>
            <a:chOff x="8474113" y="6025376"/>
            <a:chExt cx="469863" cy="679828"/>
          </a:xfrm>
          <a:effectLst>
            <a:outerShdw blurRad="50800" dist="38100" dir="2700000" algn="tl" rotWithShape="0">
              <a:prstClr val="black">
                <a:alpha val="40000"/>
              </a:prstClr>
            </a:outerShdw>
          </a:effectLst>
        </p:grpSpPr>
        <p:sp>
          <p:nvSpPr>
            <p:cNvPr id="12" name="Rectangle 11"/>
            <p:cNvSpPr/>
            <p:nvPr/>
          </p:nvSpPr>
          <p:spPr>
            <a:xfrm>
              <a:off x="8709102" y="6025376"/>
              <a:ext cx="234874" cy="226741"/>
            </a:xfrm>
            <a:prstGeom prst="rect">
              <a:avLst/>
            </a:prstGeom>
            <a:solidFill>
              <a:srgbClr val="93B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sp>
          <p:nvSpPr>
            <p:cNvPr id="13" name="Rectangle 12"/>
            <p:cNvSpPr/>
            <p:nvPr/>
          </p:nvSpPr>
          <p:spPr>
            <a:xfrm>
              <a:off x="8709102" y="6478463"/>
              <a:ext cx="234874" cy="226741"/>
            </a:xfrm>
            <a:prstGeom prst="rect">
              <a:avLst/>
            </a:prstGeom>
            <a:solidFill>
              <a:srgbClr val="2E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sp>
          <p:nvSpPr>
            <p:cNvPr id="14" name="Rectangle 13"/>
            <p:cNvSpPr/>
            <p:nvPr/>
          </p:nvSpPr>
          <p:spPr>
            <a:xfrm>
              <a:off x="8474113" y="6251722"/>
              <a:ext cx="234874" cy="226741"/>
            </a:xfrm>
            <a:prstGeom prst="rect">
              <a:avLst/>
            </a:prstGeom>
            <a:solidFill>
              <a:srgbClr val="EF6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grpSp>
      <p:sp>
        <p:nvSpPr>
          <p:cNvPr id="15" name="Content Placeholder 13"/>
          <p:cNvSpPr>
            <a:spLocks noGrp="1"/>
          </p:cNvSpPr>
          <p:nvPr>
            <p:ph sz="quarter" idx="11" hasCustomPrompt="1"/>
          </p:nvPr>
        </p:nvSpPr>
        <p:spPr>
          <a:xfrm>
            <a:off x="861086" y="1457956"/>
            <a:ext cx="5135953" cy="4512121"/>
          </a:xfrm>
        </p:spPr>
        <p:txBody>
          <a:bodyPr/>
          <a:lstStyle>
            <a:lvl1pPr marL="0" indent="0">
              <a:buFontTx/>
              <a:buNone/>
              <a:defRPr sz="3200" b="1">
                <a:solidFill>
                  <a:srgbClr val="686868"/>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2800">
                <a:solidFill>
                  <a:srgbClr val="686868"/>
                </a:solidFill>
                <a:latin typeface="Arial" panose="020B0604020202020204" pitchFamily="34" charset="0"/>
                <a:cs typeface="Arial" panose="020B0604020202020204" pitchFamily="34" charset="0"/>
              </a:defRPr>
            </a:lvl2pPr>
          </a:lstStyle>
          <a:p>
            <a:pPr lvl="0"/>
            <a:r>
              <a:rPr lang="en-US" dirty="0"/>
              <a:t>Text</a:t>
            </a:r>
          </a:p>
          <a:p>
            <a:pPr lvl="1"/>
            <a:r>
              <a:rPr lang="en-US" dirty="0"/>
              <a:t>Bulleted text</a:t>
            </a:r>
          </a:p>
        </p:txBody>
      </p:sp>
      <p:sp>
        <p:nvSpPr>
          <p:cNvPr id="16" name="Content Placeholder 13"/>
          <p:cNvSpPr>
            <a:spLocks noGrp="1"/>
          </p:cNvSpPr>
          <p:nvPr>
            <p:ph sz="quarter" idx="12" hasCustomPrompt="1"/>
          </p:nvPr>
        </p:nvSpPr>
        <p:spPr>
          <a:xfrm>
            <a:off x="6214736" y="1467856"/>
            <a:ext cx="5135953" cy="4512121"/>
          </a:xfrm>
        </p:spPr>
        <p:txBody>
          <a:bodyPr/>
          <a:lstStyle>
            <a:lvl1pPr marL="0" indent="0">
              <a:buFontTx/>
              <a:buNone/>
              <a:defRPr sz="3200" b="1">
                <a:solidFill>
                  <a:srgbClr val="686868"/>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2800">
                <a:solidFill>
                  <a:srgbClr val="686868"/>
                </a:solidFill>
                <a:latin typeface="Arial" panose="020B0604020202020204" pitchFamily="34" charset="0"/>
                <a:cs typeface="Arial" panose="020B0604020202020204" pitchFamily="34" charset="0"/>
              </a:defRPr>
            </a:lvl2pPr>
          </a:lstStyle>
          <a:p>
            <a:pPr lvl="0"/>
            <a:r>
              <a:rPr lang="en-US" dirty="0"/>
              <a:t>Text</a:t>
            </a:r>
          </a:p>
          <a:p>
            <a:pPr lvl="1"/>
            <a:r>
              <a:rPr lang="en-US" dirty="0"/>
              <a:t>Bulleted text</a:t>
            </a:r>
          </a:p>
        </p:txBody>
      </p:sp>
      <p:sp>
        <p:nvSpPr>
          <p:cNvPr id="17" name="Content Placeholder 11"/>
          <p:cNvSpPr>
            <a:spLocks noGrp="1"/>
          </p:cNvSpPr>
          <p:nvPr>
            <p:ph sz="quarter" idx="10" hasCustomPrompt="1"/>
          </p:nvPr>
        </p:nvSpPr>
        <p:spPr>
          <a:xfrm>
            <a:off x="504826" y="381000"/>
            <a:ext cx="11111882" cy="762000"/>
          </a:xfrm>
        </p:spPr>
        <p:txBody>
          <a:bodyPr>
            <a:normAutofit/>
          </a:bodyPr>
          <a:lstStyle>
            <a:lvl1pPr marL="0" indent="0" algn="ctr">
              <a:buFontTx/>
              <a:buNone/>
              <a:defRPr sz="3600" b="1">
                <a:solidFill>
                  <a:srgbClr val="004991"/>
                </a:solidFill>
                <a:latin typeface="Arial" panose="020B0604020202020204" pitchFamily="34" charset="0"/>
                <a:cs typeface="Arial" panose="020B0604020202020204" pitchFamily="34" charset="0"/>
              </a:defRPr>
            </a:lvl1pPr>
          </a:lstStyle>
          <a:p>
            <a:pPr lvl="0"/>
            <a:r>
              <a:rPr lang="en-US" dirty="0"/>
              <a:t>Slide Title</a:t>
            </a:r>
          </a:p>
        </p:txBody>
      </p:sp>
    </p:spTree>
    <p:extLst>
      <p:ext uri="{BB962C8B-B14F-4D97-AF65-F5344CB8AC3E}">
        <p14:creationId xmlns:p14="http://schemas.microsoft.com/office/powerpoint/2010/main" val="26220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0"/>
            <a:ext cx="12192000" cy="6248400"/>
          </a:xfrm>
          <a:prstGeom prst="rect">
            <a:avLst/>
          </a:prstGeom>
          <a:gradFill>
            <a:gsLst>
              <a:gs pos="0">
                <a:srgbClr val="93BFEB"/>
              </a:gs>
              <a:gs pos="29000">
                <a:srgbClr val="5B9BD5">
                  <a:lumMod val="45000"/>
                  <a:lumOff val="55000"/>
                </a:srgbClr>
              </a:gs>
              <a:gs pos="64000">
                <a:srgbClr val="5B9BD5">
                  <a:lumMod val="45000"/>
                  <a:lumOff val="55000"/>
                </a:srgbClr>
              </a:gs>
              <a:gs pos="100000">
                <a:sysClr val="window" lastClr="FFFFFF"/>
              </a:gs>
            </a:gsLst>
            <a:lin ang="5400000" scaled="1"/>
          </a:gradFill>
          <a:ln w="12700" cap="flat" cmpd="sng" algn="ctr">
            <a:noFill/>
            <a:prstDash val="solid"/>
            <a:miter lim="800000"/>
          </a:ln>
          <a:effectLst/>
        </p:spPr>
        <p:txBody>
          <a:bodyPr rtlCol="0" anchor="ctr"/>
          <a:lstStyle/>
          <a:p>
            <a:pPr algn="ctr">
              <a:defRPr/>
            </a:pPr>
            <a:endParaRPr lang="en-US">
              <a:solidFill>
                <a:prstClr val="white"/>
              </a:solidFill>
              <a:cs typeface="Arial"/>
              <a:sym typeface="Arial"/>
            </a:endParaRPr>
          </a:p>
        </p:txBody>
      </p:sp>
      <p:grpSp>
        <p:nvGrpSpPr>
          <p:cNvPr id="8" name="Group 7"/>
          <p:cNvGrpSpPr/>
          <p:nvPr userDrawn="1"/>
        </p:nvGrpSpPr>
        <p:grpSpPr>
          <a:xfrm>
            <a:off x="8075135" y="-9524"/>
            <a:ext cx="4112103" cy="5671127"/>
            <a:chOff x="5513044" y="-9525"/>
            <a:chExt cx="3626194" cy="5479707"/>
          </a:xfrm>
        </p:grpSpPr>
        <p:sp>
          <p:nvSpPr>
            <p:cNvPr id="9" name="Rectangle 8"/>
            <p:cNvSpPr/>
            <p:nvPr/>
          </p:nvSpPr>
          <p:spPr>
            <a:xfrm>
              <a:off x="5513044" y="1822107"/>
              <a:ext cx="1814513" cy="1828800"/>
            </a:xfrm>
            <a:prstGeom prst="rect">
              <a:avLst/>
            </a:prstGeom>
            <a:solidFill>
              <a:srgbClr val="93BFEB"/>
            </a:solidFill>
            <a:ln w="12700" cap="flat" cmpd="sng" algn="ctr">
              <a:noFill/>
              <a:prstDash val="solid"/>
              <a:miter lim="800000"/>
            </a:ln>
            <a:effectLst/>
          </p:spPr>
          <p:txBody>
            <a:bodyPr rtlCol="0" anchor="ctr"/>
            <a:lstStyle/>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a:p>
              <a:pPr algn="ctr">
                <a:defRPr/>
              </a:pPr>
              <a:endParaRPr lang="en-US" dirty="0">
                <a:solidFill>
                  <a:prstClr val="white"/>
                </a:solidFill>
                <a:cs typeface="Arial"/>
                <a:sym typeface="Arial"/>
              </a:endParaRPr>
            </a:p>
          </p:txBody>
        </p:sp>
        <p:sp>
          <p:nvSpPr>
            <p:cNvPr id="10" name="Rectangle 9"/>
            <p:cNvSpPr/>
            <p:nvPr/>
          </p:nvSpPr>
          <p:spPr>
            <a:xfrm>
              <a:off x="7324725" y="-9525"/>
              <a:ext cx="1814513" cy="1828800"/>
            </a:xfrm>
            <a:prstGeom prst="rect">
              <a:avLst/>
            </a:prstGeom>
            <a:solidFill>
              <a:srgbClr val="93BFEB"/>
            </a:solidFill>
            <a:ln w="12700" cap="flat" cmpd="sng" algn="ctr">
              <a:noFill/>
              <a:prstDash val="solid"/>
              <a:miter lim="800000"/>
            </a:ln>
            <a:effectLst/>
          </p:spPr>
          <p:txBody>
            <a:bodyPr rtlCol="0" anchor="ctr"/>
            <a:lstStyle/>
            <a:p>
              <a:pPr algn="ctr">
                <a:defRPr/>
              </a:pPr>
              <a:endParaRPr lang="en-US">
                <a:solidFill>
                  <a:prstClr val="white"/>
                </a:solidFill>
                <a:cs typeface="Arial"/>
                <a:sym typeface="Arial"/>
              </a:endParaRPr>
            </a:p>
          </p:txBody>
        </p:sp>
        <p:sp>
          <p:nvSpPr>
            <p:cNvPr id="11" name="Rectangle 10"/>
            <p:cNvSpPr/>
            <p:nvPr/>
          </p:nvSpPr>
          <p:spPr>
            <a:xfrm>
              <a:off x="7324725" y="3641382"/>
              <a:ext cx="1814513" cy="1828800"/>
            </a:xfrm>
            <a:prstGeom prst="rect">
              <a:avLst/>
            </a:prstGeom>
            <a:solidFill>
              <a:srgbClr val="93BFEB"/>
            </a:solidFill>
            <a:ln w="12700" cap="flat" cmpd="sng" algn="ctr">
              <a:noFill/>
              <a:prstDash val="solid"/>
              <a:miter lim="800000"/>
            </a:ln>
            <a:effectLst/>
          </p:spPr>
          <p:txBody>
            <a:bodyPr rtlCol="0" anchor="ctr"/>
            <a:lstStyle/>
            <a:p>
              <a:pPr algn="ctr">
                <a:defRPr/>
              </a:pPr>
              <a:endParaRPr lang="en-US" dirty="0">
                <a:solidFill>
                  <a:prstClr val="white"/>
                </a:solidFill>
                <a:cs typeface="Arial"/>
                <a:sym typeface="Arial"/>
              </a:endParaRPr>
            </a:p>
          </p:txBody>
        </p:sp>
      </p:grpSp>
      <p:sp>
        <p:nvSpPr>
          <p:cNvPr id="2" name="Title 1"/>
          <p:cNvSpPr>
            <a:spLocks noGrp="1"/>
          </p:cNvSpPr>
          <p:nvPr>
            <p:ph type="title" hasCustomPrompt="1"/>
          </p:nvPr>
        </p:nvSpPr>
        <p:spPr>
          <a:xfrm>
            <a:off x="751379" y="1883161"/>
            <a:ext cx="6939091" cy="1325563"/>
          </a:xfrm>
        </p:spPr>
        <p:txBody>
          <a:bodyPr/>
          <a:lstStyle>
            <a:lvl1pPr>
              <a:defRPr b="1">
                <a:solidFill>
                  <a:srgbClr val="004991"/>
                </a:solidFill>
                <a:latin typeface="Arial" panose="020B0604020202020204" pitchFamily="34" charset="0"/>
                <a:cs typeface="Arial" panose="020B0604020202020204" pitchFamily="34" charset="0"/>
              </a:defRPr>
            </a:lvl1pPr>
          </a:lstStyle>
          <a:p>
            <a:r>
              <a:rPr lang="en-US" dirty="0"/>
              <a:t>Divider page</a:t>
            </a:r>
          </a:p>
        </p:txBody>
      </p:sp>
      <p:sp>
        <p:nvSpPr>
          <p:cNvPr id="6" name="Rectangle 5"/>
          <p:cNvSpPr/>
          <p:nvPr userDrawn="1"/>
        </p:nvSpPr>
        <p:spPr>
          <a:xfrm>
            <a:off x="0" y="6667500"/>
            <a:ext cx="12192000" cy="190500"/>
          </a:xfrm>
          <a:prstGeom prst="rect">
            <a:avLst/>
          </a:prstGeom>
          <a:solidFill>
            <a:srgbClr val="004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257156" y="5742876"/>
            <a:ext cx="494223" cy="715074"/>
            <a:chOff x="8474113" y="6025376"/>
            <a:chExt cx="469863" cy="679828"/>
          </a:xfrm>
          <a:effectLst>
            <a:outerShdw blurRad="50800" dist="38100" dir="2700000" algn="tl" rotWithShape="0">
              <a:prstClr val="black">
                <a:alpha val="40000"/>
              </a:prstClr>
            </a:outerShdw>
          </a:effectLst>
        </p:grpSpPr>
        <p:sp>
          <p:nvSpPr>
            <p:cNvPr id="13" name="Rectangle 12"/>
            <p:cNvSpPr/>
            <p:nvPr/>
          </p:nvSpPr>
          <p:spPr>
            <a:xfrm>
              <a:off x="8709102" y="6025376"/>
              <a:ext cx="234874" cy="226741"/>
            </a:xfrm>
            <a:prstGeom prst="rect">
              <a:avLst/>
            </a:prstGeom>
            <a:solidFill>
              <a:srgbClr val="93B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sp>
          <p:nvSpPr>
            <p:cNvPr id="14" name="Rectangle 13"/>
            <p:cNvSpPr/>
            <p:nvPr/>
          </p:nvSpPr>
          <p:spPr>
            <a:xfrm>
              <a:off x="8709102" y="6478463"/>
              <a:ext cx="234874" cy="226741"/>
            </a:xfrm>
            <a:prstGeom prst="rect">
              <a:avLst/>
            </a:prstGeom>
            <a:solidFill>
              <a:srgbClr val="2E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sp>
          <p:nvSpPr>
            <p:cNvPr id="15" name="Rectangle 14"/>
            <p:cNvSpPr/>
            <p:nvPr/>
          </p:nvSpPr>
          <p:spPr>
            <a:xfrm>
              <a:off x="8474113" y="6251722"/>
              <a:ext cx="234874" cy="226741"/>
            </a:xfrm>
            <a:prstGeom prst="rect">
              <a:avLst/>
            </a:prstGeom>
            <a:solidFill>
              <a:srgbClr val="EF6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grpSp>
    </p:spTree>
    <p:extLst>
      <p:ext uri="{BB962C8B-B14F-4D97-AF65-F5344CB8AC3E}">
        <p14:creationId xmlns:p14="http://schemas.microsoft.com/office/powerpoint/2010/main" val="400083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5294829"/>
          </a:xfrm>
          <a:prstGeom prst="rect">
            <a:avLst/>
          </a:prstGeom>
          <a:gradFill flip="none" rotWithShape="1">
            <a:gsLst>
              <a:gs pos="0">
                <a:srgbClr val="93BFEB"/>
              </a:gs>
              <a:gs pos="29000">
                <a:srgbClr val="5B9BD5">
                  <a:lumMod val="45000"/>
                  <a:lumOff val="55000"/>
                </a:srgbClr>
              </a:gs>
              <a:gs pos="54000">
                <a:srgbClr val="BCD7F2">
                  <a:alpha val="69020"/>
                </a:srgbClr>
              </a:gs>
              <a:gs pos="99000">
                <a:sysClr val="window" lastClr="FFFFFF"/>
              </a:gs>
            </a:gsLst>
            <a:lin ang="5400000" scaled="1"/>
            <a:tileRect/>
          </a:gradFill>
          <a:ln w="12700" cap="flat" cmpd="sng" algn="ctr">
            <a:noFill/>
            <a:prstDash val="solid"/>
            <a:miter lim="800000"/>
          </a:ln>
          <a:effectLst/>
        </p:spPr>
        <p:txBody>
          <a:bodyPr rtlCol="0" anchor="ctr"/>
          <a:lstStyle/>
          <a:p>
            <a:pPr algn="ctr">
              <a:defRPr/>
            </a:pPr>
            <a:endParaRPr lang="en-US">
              <a:solidFill>
                <a:prstClr val="white"/>
              </a:solidFill>
              <a:cs typeface="Arial"/>
              <a:sym typeface="Arial"/>
            </a:endParaRPr>
          </a:p>
        </p:txBody>
      </p:sp>
      <p:sp>
        <p:nvSpPr>
          <p:cNvPr id="6" name="Rectangle 5"/>
          <p:cNvSpPr/>
          <p:nvPr userDrawn="1"/>
        </p:nvSpPr>
        <p:spPr>
          <a:xfrm>
            <a:off x="0" y="6762750"/>
            <a:ext cx="12192000" cy="190500"/>
          </a:xfrm>
          <a:prstGeom prst="rect">
            <a:avLst/>
          </a:prstGeom>
          <a:solidFill>
            <a:srgbClr val="004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57156" y="5742876"/>
            <a:ext cx="494223" cy="715074"/>
            <a:chOff x="8474113" y="6025376"/>
            <a:chExt cx="469863" cy="679828"/>
          </a:xfrm>
          <a:effectLst>
            <a:outerShdw blurRad="50800" dist="38100" dir="2700000" algn="tl" rotWithShape="0">
              <a:prstClr val="black">
                <a:alpha val="40000"/>
              </a:prstClr>
            </a:outerShdw>
          </a:effectLst>
        </p:grpSpPr>
        <p:sp>
          <p:nvSpPr>
            <p:cNvPr id="8" name="Rectangle 7"/>
            <p:cNvSpPr/>
            <p:nvPr/>
          </p:nvSpPr>
          <p:spPr>
            <a:xfrm>
              <a:off x="8709102" y="6025376"/>
              <a:ext cx="234874" cy="226741"/>
            </a:xfrm>
            <a:prstGeom prst="rect">
              <a:avLst/>
            </a:prstGeom>
            <a:solidFill>
              <a:srgbClr val="93B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sp>
          <p:nvSpPr>
            <p:cNvPr id="9" name="Rectangle 8"/>
            <p:cNvSpPr/>
            <p:nvPr/>
          </p:nvSpPr>
          <p:spPr>
            <a:xfrm>
              <a:off x="8709102" y="6478463"/>
              <a:ext cx="234874" cy="226741"/>
            </a:xfrm>
            <a:prstGeom prst="rect">
              <a:avLst/>
            </a:prstGeom>
            <a:solidFill>
              <a:srgbClr val="2E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sp>
          <p:nvSpPr>
            <p:cNvPr id="10" name="Rectangle 9"/>
            <p:cNvSpPr/>
            <p:nvPr/>
          </p:nvSpPr>
          <p:spPr>
            <a:xfrm>
              <a:off x="8474113" y="6251722"/>
              <a:ext cx="234874" cy="226741"/>
            </a:xfrm>
            <a:prstGeom prst="rect">
              <a:avLst/>
            </a:prstGeom>
            <a:solidFill>
              <a:srgbClr val="EF6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grpSp>
      <p:sp>
        <p:nvSpPr>
          <p:cNvPr id="12" name="Content Placeholder 11"/>
          <p:cNvSpPr>
            <a:spLocks noGrp="1"/>
          </p:cNvSpPr>
          <p:nvPr>
            <p:ph sz="quarter" idx="10" hasCustomPrompt="1"/>
          </p:nvPr>
        </p:nvSpPr>
        <p:spPr>
          <a:xfrm>
            <a:off x="504825" y="381000"/>
            <a:ext cx="11141075" cy="762000"/>
          </a:xfrm>
        </p:spPr>
        <p:txBody>
          <a:bodyPr>
            <a:normAutofit/>
          </a:bodyPr>
          <a:lstStyle>
            <a:lvl1pPr marL="0" indent="0" algn="ctr">
              <a:buFontTx/>
              <a:buNone/>
              <a:defRPr sz="3600" b="1">
                <a:solidFill>
                  <a:srgbClr val="004991"/>
                </a:solidFill>
                <a:latin typeface="Arial" panose="020B0604020202020204" pitchFamily="34" charset="0"/>
                <a:cs typeface="Arial" panose="020B0604020202020204" pitchFamily="34" charset="0"/>
              </a:defRPr>
            </a:lvl1pPr>
          </a:lstStyle>
          <a:p>
            <a:pPr lvl="0"/>
            <a:r>
              <a:rPr lang="en-US" dirty="0"/>
              <a:t>Slide Title</a:t>
            </a:r>
          </a:p>
        </p:txBody>
      </p:sp>
      <p:sp>
        <p:nvSpPr>
          <p:cNvPr id="14" name="Content Placeholder 13"/>
          <p:cNvSpPr>
            <a:spLocks noGrp="1"/>
          </p:cNvSpPr>
          <p:nvPr>
            <p:ph sz="quarter" idx="11" hasCustomPrompt="1"/>
          </p:nvPr>
        </p:nvSpPr>
        <p:spPr>
          <a:xfrm>
            <a:off x="504825" y="1384300"/>
            <a:ext cx="11141075" cy="4000500"/>
          </a:xfrm>
        </p:spPr>
        <p:txBody>
          <a:bodyPr/>
          <a:lstStyle>
            <a:lvl1pPr marL="0" indent="0">
              <a:buFontTx/>
              <a:buNone/>
              <a:defRPr sz="3200">
                <a:solidFill>
                  <a:srgbClr val="686868"/>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2800">
                <a:solidFill>
                  <a:srgbClr val="686868"/>
                </a:solidFill>
                <a:latin typeface="Arial" panose="020B0604020202020204" pitchFamily="34" charset="0"/>
                <a:cs typeface="Arial" panose="020B0604020202020204" pitchFamily="34" charset="0"/>
              </a:defRPr>
            </a:lvl2pPr>
          </a:lstStyle>
          <a:p>
            <a:pPr lvl="0"/>
            <a:r>
              <a:rPr lang="en-US" dirty="0"/>
              <a:t>Text</a:t>
            </a:r>
          </a:p>
          <a:p>
            <a:pPr lvl="1"/>
            <a:r>
              <a:rPr lang="en-US" dirty="0"/>
              <a:t>Bulleted text</a:t>
            </a:r>
          </a:p>
        </p:txBody>
      </p:sp>
    </p:spTree>
    <p:extLst>
      <p:ext uri="{BB962C8B-B14F-4D97-AF65-F5344CB8AC3E}">
        <p14:creationId xmlns:p14="http://schemas.microsoft.com/office/powerpoint/2010/main" val="231101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6" name="Rectangle 15"/>
          <p:cNvSpPr/>
          <p:nvPr userDrawn="1"/>
        </p:nvSpPr>
        <p:spPr>
          <a:xfrm>
            <a:off x="0" y="0"/>
            <a:ext cx="12192000" cy="5294829"/>
          </a:xfrm>
          <a:prstGeom prst="rect">
            <a:avLst/>
          </a:prstGeom>
          <a:gradFill flip="none" rotWithShape="1">
            <a:gsLst>
              <a:gs pos="0">
                <a:srgbClr val="93BFEB"/>
              </a:gs>
              <a:gs pos="29000">
                <a:srgbClr val="5B9BD5">
                  <a:lumMod val="45000"/>
                  <a:lumOff val="55000"/>
                </a:srgbClr>
              </a:gs>
              <a:gs pos="54000">
                <a:srgbClr val="BCD7F2">
                  <a:alpha val="69020"/>
                </a:srgbClr>
              </a:gs>
              <a:gs pos="99000">
                <a:sysClr val="window" lastClr="FFFFFF"/>
              </a:gs>
            </a:gsLst>
            <a:lin ang="5400000" scaled="1"/>
            <a:tileRect/>
          </a:gradFill>
          <a:ln w="12700" cap="flat" cmpd="sng" algn="ctr">
            <a:noFill/>
            <a:prstDash val="solid"/>
            <a:miter lim="800000"/>
          </a:ln>
          <a:effectLst/>
        </p:spPr>
        <p:txBody>
          <a:bodyPr rtlCol="0" anchor="ctr"/>
          <a:lstStyle/>
          <a:p>
            <a:pPr algn="ctr">
              <a:defRPr/>
            </a:pPr>
            <a:endParaRPr lang="en-US">
              <a:solidFill>
                <a:prstClr val="white"/>
              </a:solidFill>
              <a:cs typeface="Arial"/>
              <a:sym typeface="Arial"/>
            </a:endParaRPr>
          </a:p>
        </p:txBody>
      </p:sp>
      <p:sp>
        <p:nvSpPr>
          <p:cNvPr id="9" name="Rectangle 8"/>
          <p:cNvSpPr/>
          <p:nvPr userDrawn="1"/>
        </p:nvSpPr>
        <p:spPr>
          <a:xfrm>
            <a:off x="0" y="6667500"/>
            <a:ext cx="12192000" cy="190500"/>
          </a:xfrm>
          <a:prstGeom prst="rect">
            <a:avLst/>
          </a:prstGeom>
          <a:solidFill>
            <a:srgbClr val="004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11369656" y="5742876"/>
            <a:ext cx="494223" cy="715074"/>
            <a:chOff x="8474113" y="6025376"/>
            <a:chExt cx="469863" cy="679828"/>
          </a:xfrm>
          <a:effectLst>
            <a:outerShdw blurRad="50800" dist="38100" dir="2700000" algn="tl" rotWithShape="0">
              <a:prstClr val="black">
                <a:alpha val="40000"/>
              </a:prstClr>
            </a:outerShdw>
          </a:effectLst>
        </p:grpSpPr>
        <p:sp>
          <p:nvSpPr>
            <p:cNvPr id="11" name="Rectangle 10"/>
            <p:cNvSpPr/>
            <p:nvPr/>
          </p:nvSpPr>
          <p:spPr>
            <a:xfrm>
              <a:off x="8709102" y="6025376"/>
              <a:ext cx="234874" cy="226741"/>
            </a:xfrm>
            <a:prstGeom prst="rect">
              <a:avLst/>
            </a:prstGeom>
            <a:solidFill>
              <a:srgbClr val="93B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sp>
          <p:nvSpPr>
            <p:cNvPr id="12" name="Rectangle 11"/>
            <p:cNvSpPr/>
            <p:nvPr/>
          </p:nvSpPr>
          <p:spPr>
            <a:xfrm>
              <a:off x="8709102" y="6478463"/>
              <a:ext cx="234874" cy="226741"/>
            </a:xfrm>
            <a:prstGeom prst="rect">
              <a:avLst/>
            </a:prstGeom>
            <a:solidFill>
              <a:srgbClr val="2E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sp>
          <p:nvSpPr>
            <p:cNvPr id="13" name="Rectangle 12"/>
            <p:cNvSpPr/>
            <p:nvPr/>
          </p:nvSpPr>
          <p:spPr>
            <a:xfrm>
              <a:off x="8474113" y="6251722"/>
              <a:ext cx="234874" cy="226741"/>
            </a:xfrm>
            <a:prstGeom prst="rect">
              <a:avLst/>
            </a:prstGeom>
            <a:solidFill>
              <a:srgbClr val="EF6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grpSp>
      <p:sp>
        <p:nvSpPr>
          <p:cNvPr id="14" name="Content Placeholder 11"/>
          <p:cNvSpPr>
            <a:spLocks noGrp="1"/>
          </p:cNvSpPr>
          <p:nvPr>
            <p:ph sz="quarter" idx="10" hasCustomPrompt="1"/>
          </p:nvPr>
        </p:nvSpPr>
        <p:spPr>
          <a:xfrm>
            <a:off x="504826" y="381000"/>
            <a:ext cx="11111882" cy="762000"/>
          </a:xfrm>
        </p:spPr>
        <p:txBody>
          <a:bodyPr>
            <a:normAutofit/>
          </a:bodyPr>
          <a:lstStyle>
            <a:lvl1pPr marL="0" indent="0" algn="ctr">
              <a:buFontTx/>
              <a:buNone/>
              <a:defRPr sz="3600" b="1">
                <a:solidFill>
                  <a:srgbClr val="004991"/>
                </a:solidFill>
                <a:latin typeface="Arial" panose="020B0604020202020204" pitchFamily="34" charset="0"/>
                <a:cs typeface="Arial" panose="020B0604020202020204" pitchFamily="34" charset="0"/>
              </a:defRPr>
            </a:lvl1pPr>
          </a:lstStyle>
          <a:p>
            <a:pPr lvl="0"/>
            <a:r>
              <a:rPr lang="en-US" dirty="0"/>
              <a:t>Slide Title</a:t>
            </a:r>
          </a:p>
        </p:txBody>
      </p:sp>
      <p:sp>
        <p:nvSpPr>
          <p:cNvPr id="15" name="Content Placeholder 13"/>
          <p:cNvSpPr>
            <a:spLocks noGrp="1"/>
          </p:cNvSpPr>
          <p:nvPr>
            <p:ph sz="quarter" idx="11" hasCustomPrompt="1"/>
          </p:nvPr>
        </p:nvSpPr>
        <p:spPr>
          <a:xfrm>
            <a:off x="504826" y="1384300"/>
            <a:ext cx="11111882" cy="4000500"/>
          </a:xfrm>
        </p:spPr>
        <p:txBody>
          <a:bodyPr/>
          <a:lstStyle>
            <a:lvl1pPr marL="0" indent="0">
              <a:buFontTx/>
              <a:buNone/>
              <a:defRPr sz="3200">
                <a:solidFill>
                  <a:srgbClr val="686868"/>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2800">
                <a:solidFill>
                  <a:srgbClr val="686868"/>
                </a:solidFill>
                <a:latin typeface="Arial" panose="020B0604020202020204" pitchFamily="34" charset="0"/>
                <a:cs typeface="Arial" panose="020B0604020202020204" pitchFamily="34" charset="0"/>
              </a:defRPr>
            </a:lvl2pPr>
          </a:lstStyle>
          <a:p>
            <a:pPr lvl="0"/>
            <a:r>
              <a:rPr lang="en-US" dirty="0"/>
              <a:t>Text</a:t>
            </a:r>
          </a:p>
          <a:p>
            <a:pPr lvl="1"/>
            <a:r>
              <a:rPr lang="en-US" dirty="0"/>
              <a:t>Bulleted text</a:t>
            </a:r>
          </a:p>
        </p:txBody>
      </p:sp>
    </p:spTree>
    <p:extLst>
      <p:ext uri="{BB962C8B-B14F-4D97-AF65-F5344CB8AC3E}">
        <p14:creationId xmlns:p14="http://schemas.microsoft.com/office/powerpoint/2010/main" val="420578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Rectangle 14"/>
          <p:cNvSpPr/>
          <p:nvPr userDrawn="1"/>
        </p:nvSpPr>
        <p:spPr>
          <a:xfrm>
            <a:off x="7213600" y="0"/>
            <a:ext cx="4978400" cy="6667500"/>
          </a:xfrm>
          <a:prstGeom prst="rect">
            <a:avLst/>
          </a:prstGeom>
          <a:solidFill>
            <a:srgbClr val="93BFEB">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680200" y="381000"/>
            <a:ext cx="5041900" cy="5968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Rectangle 7"/>
          <p:cNvSpPr/>
          <p:nvPr userDrawn="1"/>
        </p:nvSpPr>
        <p:spPr>
          <a:xfrm>
            <a:off x="0" y="6667500"/>
            <a:ext cx="12192000" cy="190500"/>
          </a:xfrm>
          <a:prstGeom prst="rect">
            <a:avLst/>
          </a:prstGeom>
          <a:solidFill>
            <a:srgbClr val="004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257156" y="5742876"/>
            <a:ext cx="494223" cy="715074"/>
            <a:chOff x="8474113" y="6025376"/>
            <a:chExt cx="469863" cy="679828"/>
          </a:xfrm>
          <a:effectLst>
            <a:outerShdw blurRad="50800" dist="38100" dir="2700000" algn="tl" rotWithShape="0">
              <a:prstClr val="black">
                <a:alpha val="40000"/>
              </a:prstClr>
            </a:outerShdw>
          </a:effectLst>
        </p:grpSpPr>
        <p:sp>
          <p:nvSpPr>
            <p:cNvPr id="10" name="Rectangle 9"/>
            <p:cNvSpPr/>
            <p:nvPr/>
          </p:nvSpPr>
          <p:spPr>
            <a:xfrm>
              <a:off x="8709102" y="6025376"/>
              <a:ext cx="234874" cy="226741"/>
            </a:xfrm>
            <a:prstGeom prst="rect">
              <a:avLst/>
            </a:prstGeom>
            <a:solidFill>
              <a:srgbClr val="93B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sp>
          <p:nvSpPr>
            <p:cNvPr id="11" name="Rectangle 10"/>
            <p:cNvSpPr/>
            <p:nvPr/>
          </p:nvSpPr>
          <p:spPr>
            <a:xfrm>
              <a:off x="8709102" y="6478463"/>
              <a:ext cx="234874" cy="226741"/>
            </a:xfrm>
            <a:prstGeom prst="rect">
              <a:avLst/>
            </a:prstGeom>
            <a:solidFill>
              <a:srgbClr val="2E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sp>
          <p:nvSpPr>
            <p:cNvPr id="12" name="Rectangle 11"/>
            <p:cNvSpPr/>
            <p:nvPr/>
          </p:nvSpPr>
          <p:spPr>
            <a:xfrm>
              <a:off x="8474113" y="6251722"/>
              <a:ext cx="234874" cy="226741"/>
            </a:xfrm>
            <a:prstGeom prst="rect">
              <a:avLst/>
            </a:prstGeom>
            <a:solidFill>
              <a:srgbClr val="EF6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grpSp>
      <p:sp>
        <p:nvSpPr>
          <p:cNvPr id="13" name="Content Placeholder 11"/>
          <p:cNvSpPr>
            <a:spLocks noGrp="1"/>
          </p:cNvSpPr>
          <p:nvPr>
            <p:ph sz="quarter" idx="10" hasCustomPrompt="1"/>
          </p:nvPr>
        </p:nvSpPr>
        <p:spPr>
          <a:xfrm>
            <a:off x="504825" y="381000"/>
            <a:ext cx="5884863" cy="762000"/>
          </a:xfrm>
        </p:spPr>
        <p:txBody>
          <a:bodyPr>
            <a:normAutofit/>
          </a:bodyPr>
          <a:lstStyle>
            <a:lvl1pPr marL="0" indent="0" algn="ctr">
              <a:buFontTx/>
              <a:buNone/>
              <a:defRPr sz="3600" b="1">
                <a:solidFill>
                  <a:srgbClr val="004991"/>
                </a:solidFill>
                <a:latin typeface="Arial" panose="020B0604020202020204" pitchFamily="34" charset="0"/>
                <a:cs typeface="Arial" panose="020B0604020202020204" pitchFamily="34" charset="0"/>
              </a:defRPr>
            </a:lvl1pPr>
          </a:lstStyle>
          <a:p>
            <a:pPr lvl="0"/>
            <a:r>
              <a:rPr lang="en-US" dirty="0"/>
              <a:t>Slide Title</a:t>
            </a:r>
          </a:p>
        </p:txBody>
      </p:sp>
      <p:sp>
        <p:nvSpPr>
          <p:cNvPr id="14" name="Content Placeholder 13"/>
          <p:cNvSpPr>
            <a:spLocks noGrp="1"/>
          </p:cNvSpPr>
          <p:nvPr>
            <p:ph sz="quarter" idx="11" hasCustomPrompt="1"/>
          </p:nvPr>
        </p:nvSpPr>
        <p:spPr>
          <a:xfrm>
            <a:off x="504825" y="1384300"/>
            <a:ext cx="5884863" cy="4000500"/>
          </a:xfrm>
        </p:spPr>
        <p:txBody>
          <a:bodyPr/>
          <a:lstStyle>
            <a:lvl1pPr marL="0" indent="0">
              <a:buFontTx/>
              <a:buNone/>
              <a:defRPr sz="3200">
                <a:solidFill>
                  <a:srgbClr val="686868"/>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2800">
                <a:solidFill>
                  <a:srgbClr val="686868"/>
                </a:solidFill>
                <a:latin typeface="Arial" panose="020B0604020202020204" pitchFamily="34" charset="0"/>
                <a:cs typeface="Arial" panose="020B0604020202020204" pitchFamily="34" charset="0"/>
              </a:defRPr>
            </a:lvl2pPr>
          </a:lstStyle>
          <a:p>
            <a:pPr lvl="0"/>
            <a:r>
              <a:rPr lang="en-US" dirty="0"/>
              <a:t>Text</a:t>
            </a:r>
          </a:p>
          <a:p>
            <a:pPr lvl="1"/>
            <a:r>
              <a:rPr lang="en-US" dirty="0"/>
              <a:t>Bulleted text</a:t>
            </a:r>
          </a:p>
        </p:txBody>
      </p:sp>
    </p:spTree>
    <p:extLst>
      <p:ext uri="{BB962C8B-B14F-4D97-AF65-F5344CB8AC3E}">
        <p14:creationId xmlns:p14="http://schemas.microsoft.com/office/powerpoint/2010/main" val="70277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14" name="Rectangle 13"/>
          <p:cNvSpPr/>
          <p:nvPr userDrawn="1"/>
        </p:nvSpPr>
        <p:spPr>
          <a:xfrm>
            <a:off x="0" y="6667500"/>
            <a:ext cx="12192000" cy="190500"/>
          </a:xfrm>
          <a:prstGeom prst="rect">
            <a:avLst/>
          </a:prstGeom>
          <a:solidFill>
            <a:srgbClr val="004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userDrawn="1"/>
        </p:nvGrpSpPr>
        <p:grpSpPr>
          <a:xfrm>
            <a:off x="257156" y="5742876"/>
            <a:ext cx="494223" cy="715074"/>
            <a:chOff x="8474113" y="6025376"/>
            <a:chExt cx="469863" cy="679828"/>
          </a:xfrm>
          <a:effectLst>
            <a:outerShdw blurRad="50800" dist="38100" dir="2700000" algn="tl" rotWithShape="0">
              <a:prstClr val="black">
                <a:alpha val="40000"/>
              </a:prstClr>
            </a:outerShdw>
          </a:effectLst>
        </p:grpSpPr>
        <p:sp>
          <p:nvSpPr>
            <p:cNvPr id="16" name="Rectangle 15"/>
            <p:cNvSpPr/>
            <p:nvPr/>
          </p:nvSpPr>
          <p:spPr>
            <a:xfrm>
              <a:off x="8709102" y="6025376"/>
              <a:ext cx="234874" cy="226741"/>
            </a:xfrm>
            <a:prstGeom prst="rect">
              <a:avLst/>
            </a:prstGeom>
            <a:solidFill>
              <a:srgbClr val="93B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sp>
          <p:nvSpPr>
            <p:cNvPr id="17" name="Rectangle 16"/>
            <p:cNvSpPr/>
            <p:nvPr/>
          </p:nvSpPr>
          <p:spPr>
            <a:xfrm>
              <a:off x="8709102" y="6478463"/>
              <a:ext cx="234874" cy="226741"/>
            </a:xfrm>
            <a:prstGeom prst="rect">
              <a:avLst/>
            </a:prstGeom>
            <a:solidFill>
              <a:srgbClr val="2E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sp>
          <p:nvSpPr>
            <p:cNvPr id="18" name="Rectangle 17"/>
            <p:cNvSpPr/>
            <p:nvPr/>
          </p:nvSpPr>
          <p:spPr>
            <a:xfrm>
              <a:off x="8474113" y="6251722"/>
              <a:ext cx="234874" cy="226741"/>
            </a:xfrm>
            <a:prstGeom prst="rect">
              <a:avLst/>
            </a:prstGeom>
            <a:solidFill>
              <a:srgbClr val="EF6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grpSp>
      <p:sp>
        <p:nvSpPr>
          <p:cNvPr id="19" name="Content Placeholder 11"/>
          <p:cNvSpPr>
            <a:spLocks noGrp="1"/>
          </p:cNvSpPr>
          <p:nvPr>
            <p:ph sz="quarter" idx="10" hasCustomPrompt="1"/>
          </p:nvPr>
        </p:nvSpPr>
        <p:spPr>
          <a:xfrm>
            <a:off x="504825" y="381000"/>
            <a:ext cx="11141075" cy="762000"/>
          </a:xfrm>
        </p:spPr>
        <p:txBody>
          <a:bodyPr>
            <a:normAutofit/>
          </a:bodyPr>
          <a:lstStyle>
            <a:lvl1pPr marL="0" indent="0" algn="ctr">
              <a:buFontTx/>
              <a:buNone/>
              <a:defRPr sz="3600" b="1">
                <a:solidFill>
                  <a:srgbClr val="004991"/>
                </a:solidFill>
                <a:latin typeface="Arial" panose="020B0604020202020204" pitchFamily="34" charset="0"/>
                <a:cs typeface="Arial" panose="020B0604020202020204" pitchFamily="34" charset="0"/>
              </a:defRPr>
            </a:lvl1pPr>
          </a:lstStyle>
          <a:p>
            <a:pPr lvl="0"/>
            <a:r>
              <a:rPr lang="en-US" dirty="0"/>
              <a:t>Slide Title</a:t>
            </a:r>
          </a:p>
        </p:txBody>
      </p:sp>
      <p:sp>
        <p:nvSpPr>
          <p:cNvPr id="20" name="Content Placeholder 13"/>
          <p:cNvSpPr>
            <a:spLocks noGrp="1"/>
          </p:cNvSpPr>
          <p:nvPr>
            <p:ph sz="quarter" idx="11" hasCustomPrompt="1"/>
          </p:nvPr>
        </p:nvSpPr>
        <p:spPr>
          <a:xfrm>
            <a:off x="504825" y="1384300"/>
            <a:ext cx="11141075" cy="4000500"/>
          </a:xfrm>
        </p:spPr>
        <p:txBody>
          <a:bodyPr/>
          <a:lstStyle>
            <a:lvl1pPr marL="0" indent="0">
              <a:buFontTx/>
              <a:buNone/>
              <a:defRPr sz="3200" b="1">
                <a:solidFill>
                  <a:srgbClr val="004991"/>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2800">
                <a:solidFill>
                  <a:srgbClr val="686868"/>
                </a:solidFill>
                <a:latin typeface="Arial" panose="020B0604020202020204" pitchFamily="34" charset="0"/>
                <a:cs typeface="Arial" panose="020B0604020202020204" pitchFamily="34" charset="0"/>
              </a:defRPr>
            </a:lvl2pPr>
          </a:lstStyle>
          <a:p>
            <a:pPr lvl="0"/>
            <a:r>
              <a:rPr lang="en-US" dirty="0"/>
              <a:t>Text</a:t>
            </a:r>
          </a:p>
          <a:p>
            <a:pPr lvl="1"/>
            <a:r>
              <a:rPr lang="en-US" dirty="0"/>
              <a:t>Bulleted text</a:t>
            </a:r>
          </a:p>
        </p:txBody>
      </p:sp>
    </p:spTree>
    <p:extLst>
      <p:ext uri="{BB962C8B-B14F-4D97-AF65-F5344CB8AC3E}">
        <p14:creationId xmlns:p14="http://schemas.microsoft.com/office/powerpoint/2010/main" val="407837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0" y="6667500"/>
            <a:ext cx="12192000" cy="190500"/>
          </a:xfrm>
          <a:prstGeom prst="rect">
            <a:avLst/>
          </a:prstGeom>
          <a:solidFill>
            <a:srgbClr val="004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11369656" y="5742876"/>
            <a:ext cx="494223" cy="715074"/>
            <a:chOff x="8474113" y="6025376"/>
            <a:chExt cx="469863" cy="679828"/>
          </a:xfrm>
          <a:effectLst>
            <a:outerShdw blurRad="50800" dist="38100" dir="2700000" algn="tl" rotWithShape="0">
              <a:prstClr val="black">
                <a:alpha val="40000"/>
              </a:prstClr>
            </a:outerShdw>
          </a:effectLst>
        </p:grpSpPr>
        <p:sp>
          <p:nvSpPr>
            <p:cNvPr id="9" name="Rectangle 8"/>
            <p:cNvSpPr/>
            <p:nvPr/>
          </p:nvSpPr>
          <p:spPr>
            <a:xfrm>
              <a:off x="8709102" y="6025376"/>
              <a:ext cx="234874" cy="226741"/>
            </a:xfrm>
            <a:prstGeom prst="rect">
              <a:avLst/>
            </a:prstGeom>
            <a:solidFill>
              <a:srgbClr val="93B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sp>
          <p:nvSpPr>
            <p:cNvPr id="10" name="Rectangle 9"/>
            <p:cNvSpPr/>
            <p:nvPr/>
          </p:nvSpPr>
          <p:spPr>
            <a:xfrm>
              <a:off x="8709102" y="6478463"/>
              <a:ext cx="234874" cy="226741"/>
            </a:xfrm>
            <a:prstGeom prst="rect">
              <a:avLst/>
            </a:prstGeom>
            <a:solidFill>
              <a:srgbClr val="2E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sp>
          <p:nvSpPr>
            <p:cNvPr id="11" name="Rectangle 10"/>
            <p:cNvSpPr/>
            <p:nvPr/>
          </p:nvSpPr>
          <p:spPr>
            <a:xfrm>
              <a:off x="8474113" y="6251722"/>
              <a:ext cx="234874" cy="226741"/>
            </a:xfrm>
            <a:prstGeom prst="rect">
              <a:avLst/>
            </a:prstGeom>
            <a:solidFill>
              <a:srgbClr val="EF6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rgbClr val="FFFFFF"/>
                </a:solidFill>
              </a:endParaRPr>
            </a:p>
          </p:txBody>
        </p:sp>
      </p:grpSp>
      <p:sp>
        <p:nvSpPr>
          <p:cNvPr id="12" name="Content Placeholder 11"/>
          <p:cNvSpPr>
            <a:spLocks noGrp="1"/>
          </p:cNvSpPr>
          <p:nvPr>
            <p:ph sz="quarter" idx="10" hasCustomPrompt="1"/>
          </p:nvPr>
        </p:nvSpPr>
        <p:spPr>
          <a:xfrm>
            <a:off x="504826" y="381000"/>
            <a:ext cx="11111882" cy="762000"/>
          </a:xfrm>
        </p:spPr>
        <p:txBody>
          <a:bodyPr>
            <a:normAutofit/>
          </a:bodyPr>
          <a:lstStyle>
            <a:lvl1pPr marL="0" indent="0" algn="ctr">
              <a:buFontTx/>
              <a:buNone/>
              <a:defRPr sz="3600" b="1">
                <a:solidFill>
                  <a:srgbClr val="004991"/>
                </a:solidFill>
                <a:latin typeface="Arial" panose="020B0604020202020204" pitchFamily="34" charset="0"/>
                <a:cs typeface="Arial" panose="020B0604020202020204" pitchFamily="34" charset="0"/>
              </a:defRPr>
            </a:lvl1pPr>
          </a:lstStyle>
          <a:p>
            <a:pPr lvl="0"/>
            <a:r>
              <a:rPr lang="en-US" dirty="0"/>
              <a:t>Slide Title</a:t>
            </a:r>
          </a:p>
        </p:txBody>
      </p:sp>
      <p:sp>
        <p:nvSpPr>
          <p:cNvPr id="13" name="Content Placeholder 13"/>
          <p:cNvSpPr>
            <a:spLocks noGrp="1"/>
          </p:cNvSpPr>
          <p:nvPr>
            <p:ph sz="quarter" idx="11" hasCustomPrompt="1"/>
          </p:nvPr>
        </p:nvSpPr>
        <p:spPr>
          <a:xfrm>
            <a:off x="504826" y="1384300"/>
            <a:ext cx="11111882" cy="4000500"/>
          </a:xfrm>
        </p:spPr>
        <p:txBody>
          <a:bodyPr/>
          <a:lstStyle>
            <a:lvl1pPr marL="0" indent="0">
              <a:buFontTx/>
              <a:buNone/>
              <a:defRPr sz="3200" b="1">
                <a:solidFill>
                  <a:srgbClr val="004991"/>
                </a:solidFill>
                <a:latin typeface="Arial" panose="020B0604020202020204" pitchFamily="34" charset="0"/>
                <a:cs typeface="Arial" panose="020B0604020202020204" pitchFamily="34" charset="0"/>
              </a:defRPr>
            </a:lvl1pPr>
            <a:lvl2pPr marL="685800" indent="-228600">
              <a:buFont typeface="Wingdings" panose="05000000000000000000" pitchFamily="2" charset="2"/>
              <a:buChar char="§"/>
              <a:defRPr sz="2800">
                <a:solidFill>
                  <a:srgbClr val="686868"/>
                </a:solidFill>
                <a:latin typeface="Arial" panose="020B0604020202020204" pitchFamily="34" charset="0"/>
                <a:cs typeface="Arial" panose="020B0604020202020204" pitchFamily="34" charset="0"/>
              </a:defRPr>
            </a:lvl2pPr>
          </a:lstStyle>
          <a:p>
            <a:pPr lvl="0"/>
            <a:r>
              <a:rPr lang="en-US" dirty="0"/>
              <a:t>Text</a:t>
            </a:r>
          </a:p>
          <a:p>
            <a:pPr lvl="1"/>
            <a:r>
              <a:rPr lang="en-US" dirty="0"/>
              <a:t>Bulleted text</a:t>
            </a:r>
          </a:p>
        </p:txBody>
      </p:sp>
    </p:spTree>
    <p:extLst>
      <p:ext uri="{BB962C8B-B14F-4D97-AF65-F5344CB8AC3E}">
        <p14:creationId xmlns:p14="http://schemas.microsoft.com/office/powerpoint/2010/main" val="2218476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Rectangle 6"/>
          <p:cNvSpPr/>
          <p:nvPr userDrawn="1"/>
        </p:nvSpPr>
        <p:spPr>
          <a:xfrm>
            <a:off x="0" y="6667500"/>
            <a:ext cx="12192000" cy="190500"/>
          </a:xfrm>
          <a:prstGeom prst="rect">
            <a:avLst/>
          </a:prstGeom>
          <a:solidFill>
            <a:srgbClr val="004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
            <a:ext cx="12192000" cy="5168899"/>
          </a:xfrm>
          <a:prstGeom prst="rect">
            <a:avLst/>
          </a:prstGeom>
          <a:gradFill>
            <a:gsLst>
              <a:gs pos="0">
                <a:srgbClr val="93BFEB"/>
              </a:gs>
              <a:gs pos="29000">
                <a:srgbClr val="5B9BD5">
                  <a:lumMod val="45000"/>
                  <a:lumOff val="55000"/>
                </a:srgbClr>
              </a:gs>
              <a:gs pos="64000">
                <a:srgbClr val="5B9BD5">
                  <a:lumMod val="45000"/>
                  <a:lumOff val="55000"/>
                </a:srgbClr>
              </a:gs>
              <a:gs pos="100000">
                <a:sysClr val="window" lastClr="FFFFFF"/>
              </a:gs>
            </a:gsLst>
            <a:lin ang="5400000" scaled="1"/>
          </a:gradFill>
          <a:ln w="12700" cap="flat" cmpd="sng" algn="ctr">
            <a:noFill/>
            <a:prstDash val="solid"/>
            <a:miter lim="800000"/>
          </a:ln>
          <a:effectLst/>
        </p:spPr>
        <p:txBody>
          <a:bodyPr rtlCol="0" anchor="ctr"/>
          <a:lstStyle/>
          <a:p>
            <a:pPr algn="ctr">
              <a:defRPr/>
            </a:pPr>
            <a:endParaRPr lang="en-US">
              <a:solidFill>
                <a:prstClr val="white"/>
              </a:solidFill>
              <a:cs typeface="Arial"/>
              <a:sym typeface="Arial"/>
            </a:endParaRPr>
          </a:p>
        </p:txBody>
      </p:sp>
      <p:sp>
        <p:nvSpPr>
          <p:cNvPr id="15" name="Content Placeholder 1"/>
          <p:cNvSpPr txBox="1">
            <a:spLocks/>
          </p:cNvSpPr>
          <p:nvPr userDrawn="1"/>
        </p:nvSpPr>
        <p:spPr>
          <a:xfrm>
            <a:off x="504826" y="965200"/>
            <a:ext cx="11111882" cy="76200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dirty="0">
                <a:solidFill>
                  <a:srgbClr val="004991"/>
                </a:solidFill>
                <a:latin typeface="Arial" panose="020B0604020202020204" pitchFamily="34" charset="0"/>
                <a:cs typeface="Arial" panose="020B0604020202020204" pitchFamily="34" charset="0"/>
              </a:rPr>
              <a:t>Questions?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64579" y="5257800"/>
            <a:ext cx="2558939" cy="1245799"/>
          </a:xfrm>
          <a:prstGeom prst="rect">
            <a:avLst/>
          </a:prstGeom>
        </p:spPr>
      </p:pic>
      <p:sp>
        <p:nvSpPr>
          <p:cNvPr id="18" name="TextBox 17"/>
          <p:cNvSpPr txBox="1"/>
          <p:nvPr userDrawn="1"/>
        </p:nvSpPr>
        <p:spPr>
          <a:xfrm>
            <a:off x="3243071" y="6094664"/>
            <a:ext cx="8754488" cy="461665"/>
          </a:xfrm>
          <a:prstGeom prst="rect">
            <a:avLst/>
          </a:prstGeom>
          <a:noFill/>
        </p:spPr>
        <p:txBody>
          <a:bodyPr wrap="square" rtlCol="0">
            <a:spAutoFit/>
          </a:bodyPr>
          <a:lstStyle/>
          <a:p>
            <a:r>
              <a:rPr lang="en-US" sz="2400" b="1" dirty="0">
                <a:solidFill>
                  <a:srgbClr val="004987"/>
                </a:solidFill>
                <a:latin typeface="Arial Narrow" panose="020B0606020202030204" pitchFamily="34" charset="0"/>
              </a:rPr>
              <a:t>MALPRACTICE </a:t>
            </a:r>
            <a:r>
              <a:rPr lang="en-US" sz="2400" b="1" baseline="30000" dirty="0">
                <a:solidFill>
                  <a:srgbClr val="EF6B7A"/>
                </a:solidFill>
                <a:latin typeface="Arial Narrow" panose="020B0606020202030204" pitchFamily="34" charset="0"/>
              </a:rPr>
              <a:t>■</a:t>
            </a:r>
            <a:r>
              <a:rPr lang="en-US" sz="2400" b="1" dirty="0">
                <a:solidFill>
                  <a:srgbClr val="004987"/>
                </a:solidFill>
                <a:latin typeface="Arial Narrow" panose="020B0606020202030204" pitchFamily="34" charset="0"/>
              </a:rPr>
              <a:t> GENERAL LIABILITY </a:t>
            </a:r>
            <a:r>
              <a:rPr lang="en-US" sz="2400" b="1" baseline="30000" dirty="0">
                <a:solidFill>
                  <a:srgbClr val="EF6B7A"/>
                </a:solidFill>
                <a:latin typeface="Arial Narrow" panose="020B0606020202030204" pitchFamily="34" charset="0"/>
              </a:rPr>
              <a:t>■</a:t>
            </a:r>
            <a:r>
              <a:rPr lang="en-US" sz="2400" b="1" dirty="0">
                <a:solidFill>
                  <a:srgbClr val="004987"/>
                </a:solidFill>
                <a:latin typeface="Arial Narrow" panose="020B0606020202030204" pitchFamily="34" charset="0"/>
              </a:rPr>
              <a:t> WORKERS’ COMPENSATION</a:t>
            </a:r>
          </a:p>
        </p:txBody>
      </p:sp>
      <p:sp>
        <p:nvSpPr>
          <p:cNvPr id="19" name="TextBox 18"/>
          <p:cNvSpPr txBox="1"/>
          <p:nvPr userDrawn="1"/>
        </p:nvSpPr>
        <p:spPr>
          <a:xfrm>
            <a:off x="3243071" y="5757909"/>
            <a:ext cx="8529829" cy="392415"/>
          </a:xfrm>
          <a:prstGeom prst="rect">
            <a:avLst/>
          </a:prstGeom>
          <a:noFill/>
        </p:spPr>
        <p:txBody>
          <a:bodyPr wrap="square" rtlCol="0">
            <a:spAutoFit/>
          </a:bodyPr>
          <a:lstStyle/>
          <a:p>
            <a:r>
              <a:rPr lang="en-US" sz="1940" dirty="0">
                <a:solidFill>
                  <a:srgbClr val="004987"/>
                </a:solidFill>
              </a:rPr>
              <a:t>Providing Insurance Solutions for Louisiana’s Healthcare Providers for Over 40 Years</a:t>
            </a:r>
          </a:p>
        </p:txBody>
      </p:sp>
    </p:spTree>
    <p:extLst>
      <p:ext uri="{BB962C8B-B14F-4D97-AF65-F5344CB8AC3E}">
        <p14:creationId xmlns:p14="http://schemas.microsoft.com/office/powerpoint/2010/main" val="266647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E2F52-3D16-4F37-A5FD-110E5C27E17E}" type="datetimeFigureOut">
              <a:rPr lang="en-US" smtClean="0"/>
              <a:t>7/25/2022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C99E7-C762-4313-9926-28FC369C8B72}" type="slidenum">
              <a:rPr lang="en-US" smtClean="0"/>
              <a:t>‹#›</a:t>
            </a:fld>
            <a:endParaRPr lang="en-US"/>
          </a:p>
        </p:txBody>
      </p:sp>
    </p:spTree>
    <p:extLst>
      <p:ext uri="{BB962C8B-B14F-4D97-AF65-F5344CB8AC3E}">
        <p14:creationId xmlns:p14="http://schemas.microsoft.com/office/powerpoint/2010/main" val="2667233004"/>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73325" y="698501"/>
            <a:ext cx="6714875" cy="3035300"/>
          </a:xfrm>
        </p:spPr>
        <p:txBody>
          <a:bodyPr>
            <a:noAutofit/>
          </a:bodyPr>
          <a:lstStyle/>
          <a:p>
            <a:r>
              <a:rPr lang="en-US" sz="6000" dirty="0">
                <a:effectLst/>
                <a:ea typeface="Calibri" panose="020F0502020204030204" pitchFamily="34" charset="0"/>
              </a:rPr>
              <a:t>Practice Perfect </a:t>
            </a:r>
          </a:p>
          <a:p>
            <a:r>
              <a:rPr lang="en-US" sz="4000" b="0" dirty="0">
                <a:effectLst/>
                <a:ea typeface="Calibri" panose="020F0502020204030204" pitchFamily="34" charset="0"/>
              </a:rPr>
              <a:t>Tips &amp; Tools for Proactive </a:t>
            </a:r>
            <a:r>
              <a:rPr lang="en-US" sz="4000" b="0" dirty="0">
                <a:ea typeface="Calibri" panose="020F0502020204030204" pitchFamily="34" charset="0"/>
              </a:rPr>
              <a:t>P</a:t>
            </a:r>
            <a:r>
              <a:rPr lang="en-US" sz="4000" b="0" dirty="0">
                <a:effectLst/>
                <a:ea typeface="Calibri" panose="020F0502020204030204" pitchFamily="34" charset="0"/>
              </a:rPr>
              <a:t>rocess </a:t>
            </a:r>
            <a:r>
              <a:rPr lang="en-US" sz="4000" b="0" dirty="0">
                <a:ea typeface="Calibri" panose="020F0502020204030204" pitchFamily="34" charset="0"/>
              </a:rPr>
              <a:t>P</a:t>
            </a:r>
            <a:r>
              <a:rPr lang="en-US" sz="4000" b="0" dirty="0">
                <a:effectLst/>
                <a:ea typeface="Calibri" panose="020F0502020204030204" pitchFamily="34" charset="0"/>
              </a:rPr>
              <a:t>erfection </a:t>
            </a:r>
          </a:p>
          <a:p>
            <a:endParaRPr lang="en-US" dirty="0"/>
          </a:p>
        </p:txBody>
      </p:sp>
      <p:sp>
        <p:nvSpPr>
          <p:cNvPr id="6" name="Content Placeholder 5"/>
          <p:cNvSpPr>
            <a:spLocks noGrp="1"/>
          </p:cNvSpPr>
          <p:nvPr>
            <p:ph sz="quarter" idx="12"/>
          </p:nvPr>
        </p:nvSpPr>
        <p:spPr>
          <a:xfrm>
            <a:off x="473324" y="3813092"/>
            <a:ext cx="9723959" cy="2146357"/>
          </a:xfrm>
        </p:spPr>
        <p:txBody>
          <a:bodyPr>
            <a:normAutofit/>
          </a:bodyPr>
          <a:lstStyle/>
          <a:p>
            <a:pPr>
              <a:spcBef>
                <a:spcPts val="600"/>
              </a:spcBef>
            </a:pPr>
            <a:r>
              <a:rPr lang="en-US" b="1" dirty="0">
                <a:solidFill>
                  <a:schemeClr val="tx2">
                    <a:lumMod val="75000"/>
                  </a:schemeClr>
                </a:solidFill>
              </a:rPr>
              <a:t>Stacie Jenkins, MSN, RN, CPSO</a:t>
            </a:r>
          </a:p>
          <a:p>
            <a:pPr>
              <a:spcBef>
                <a:spcPts val="600"/>
              </a:spcBef>
              <a:spcAft>
                <a:spcPts val="1200"/>
              </a:spcAft>
            </a:pPr>
            <a:r>
              <a:rPr lang="en-US" dirty="0">
                <a:solidFill>
                  <a:schemeClr val="tx2">
                    <a:lumMod val="75000"/>
                  </a:schemeClr>
                </a:solidFill>
              </a:rPr>
              <a:t>Vice President, Patient Safety &amp; Risk</a:t>
            </a:r>
          </a:p>
          <a:p>
            <a:endParaRPr lang="en-US" sz="2400" dirty="0"/>
          </a:p>
        </p:txBody>
      </p:sp>
    </p:spTree>
    <p:extLst>
      <p:ext uri="{BB962C8B-B14F-4D97-AF65-F5344CB8AC3E}">
        <p14:creationId xmlns:p14="http://schemas.microsoft.com/office/powerpoint/2010/main" val="655344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first-aid kit, watch, clock&#10;&#10;Description automatically generated">
            <a:extLst>
              <a:ext uri="{FF2B5EF4-FFF2-40B4-BE49-F238E27FC236}">
                <a16:creationId xmlns:a16="http://schemas.microsoft.com/office/drawing/2014/main" id="{EF7DC8D6-DF00-F725-138D-1C78428E85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12192000" cy="6671538"/>
          </a:xfrm>
          <a:prstGeom prst="rect">
            <a:avLst/>
          </a:prstGeom>
        </p:spPr>
      </p:pic>
      <p:sp>
        <p:nvSpPr>
          <p:cNvPr id="2" name="Content Placeholder 1">
            <a:extLst>
              <a:ext uri="{FF2B5EF4-FFF2-40B4-BE49-F238E27FC236}">
                <a16:creationId xmlns:a16="http://schemas.microsoft.com/office/drawing/2014/main" id="{B330F64C-D002-4B2F-9C47-A1FF08EEA856}"/>
              </a:ext>
            </a:extLst>
          </p:cNvPr>
          <p:cNvSpPr>
            <a:spLocks noGrp="1"/>
          </p:cNvSpPr>
          <p:nvPr>
            <p:ph sz="quarter" idx="10"/>
          </p:nvPr>
        </p:nvSpPr>
        <p:spPr/>
        <p:txBody>
          <a:bodyPr>
            <a:normAutofit/>
          </a:bodyPr>
          <a:lstStyle/>
          <a:p>
            <a:r>
              <a:rPr lang="en-US" sz="4000" dirty="0">
                <a:solidFill>
                  <a:srgbClr val="FFFFCC"/>
                </a:solidFill>
                <a:effectLst>
                  <a:outerShdw blurRad="38100" dist="38100" dir="2700000" algn="tl">
                    <a:srgbClr val="000000">
                      <a:alpha val="43137"/>
                    </a:srgbClr>
                  </a:outerShdw>
                </a:effectLst>
              </a:rPr>
              <a:t>What are the steps in the process?</a:t>
            </a:r>
          </a:p>
        </p:txBody>
      </p:sp>
      <p:grpSp>
        <p:nvGrpSpPr>
          <p:cNvPr id="10" name="Group 9">
            <a:extLst>
              <a:ext uri="{FF2B5EF4-FFF2-40B4-BE49-F238E27FC236}">
                <a16:creationId xmlns:a16="http://schemas.microsoft.com/office/drawing/2014/main" id="{F7160F9D-D641-BBFB-28CF-E10C8DE70ADB}"/>
              </a:ext>
            </a:extLst>
          </p:cNvPr>
          <p:cNvGrpSpPr/>
          <p:nvPr/>
        </p:nvGrpSpPr>
        <p:grpSpPr>
          <a:xfrm>
            <a:off x="271856" y="5768593"/>
            <a:ext cx="469863" cy="679828"/>
            <a:chOff x="8474113" y="6025376"/>
            <a:chExt cx="469863" cy="679828"/>
          </a:xfrm>
          <a:effectLst>
            <a:outerShdw blurRad="50800" dist="38100" dir="2700000" algn="tl" rotWithShape="0">
              <a:prstClr val="black">
                <a:alpha val="40000"/>
              </a:prstClr>
            </a:outerShdw>
          </a:effectLst>
        </p:grpSpPr>
        <p:sp>
          <p:nvSpPr>
            <p:cNvPr id="11" name="Rectangle 10">
              <a:extLst>
                <a:ext uri="{FF2B5EF4-FFF2-40B4-BE49-F238E27FC236}">
                  <a16:creationId xmlns:a16="http://schemas.microsoft.com/office/drawing/2014/main" id="{F25D24DA-9CD6-529C-F858-7B2850F66971}"/>
                </a:ext>
              </a:extLst>
            </p:cNvPr>
            <p:cNvSpPr/>
            <p:nvPr/>
          </p:nvSpPr>
          <p:spPr>
            <a:xfrm>
              <a:off x="8709102" y="6025376"/>
              <a:ext cx="234874" cy="226741"/>
            </a:xfrm>
            <a:prstGeom prst="rect">
              <a:avLst/>
            </a:prstGeom>
            <a:solidFill>
              <a:srgbClr val="93BF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A59DB7A-263B-66D5-965D-B8B0417AEFD7}"/>
                </a:ext>
              </a:extLst>
            </p:cNvPr>
            <p:cNvSpPr/>
            <p:nvPr/>
          </p:nvSpPr>
          <p:spPr>
            <a:xfrm>
              <a:off x="8709102" y="6478463"/>
              <a:ext cx="234874" cy="226741"/>
            </a:xfrm>
            <a:prstGeom prst="rect">
              <a:avLst/>
            </a:prstGeom>
            <a:solidFill>
              <a:srgbClr val="2E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C1D11B3-3A86-0B23-C786-E9D81C2C4232}"/>
                </a:ext>
              </a:extLst>
            </p:cNvPr>
            <p:cNvSpPr/>
            <p:nvPr/>
          </p:nvSpPr>
          <p:spPr>
            <a:xfrm>
              <a:off x="8474113" y="6251722"/>
              <a:ext cx="234874" cy="226741"/>
            </a:xfrm>
            <a:prstGeom prst="rect">
              <a:avLst/>
            </a:prstGeom>
            <a:solidFill>
              <a:srgbClr val="EF6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0982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1B2C8B93-A5A8-FC02-9118-EB67B5563C68}"/>
              </a:ext>
            </a:extLst>
          </p:cNvPr>
          <p:cNvSpPr>
            <a:spLocks noGrp="1"/>
          </p:cNvSpPr>
          <p:nvPr>
            <p:ph sz="quarter" idx="10"/>
          </p:nvPr>
        </p:nvSpPr>
        <p:spPr>
          <a:xfrm>
            <a:off x="504826" y="381000"/>
            <a:ext cx="11111882" cy="762000"/>
          </a:xfrm>
        </p:spPr>
        <p:txBody>
          <a:bodyPr>
            <a:normAutofit/>
          </a:bodyPr>
          <a:lstStyle/>
          <a:p>
            <a:r>
              <a:rPr lang="en-US" sz="4000" dirty="0"/>
              <a:t>FMEA Spreadsheet</a:t>
            </a:r>
          </a:p>
        </p:txBody>
      </p:sp>
      <p:graphicFrame>
        <p:nvGraphicFramePr>
          <p:cNvPr id="5" name="Content Placeholder 4">
            <a:extLst>
              <a:ext uri="{FF2B5EF4-FFF2-40B4-BE49-F238E27FC236}">
                <a16:creationId xmlns:a16="http://schemas.microsoft.com/office/drawing/2014/main" id="{C5410644-0D13-5A6D-ABDE-8FAB5AF24BA8}"/>
              </a:ext>
            </a:extLst>
          </p:cNvPr>
          <p:cNvGraphicFramePr>
            <a:graphicFrameLocks noGrp="1"/>
          </p:cNvGraphicFramePr>
          <p:nvPr>
            <p:ph sz="quarter" idx="11"/>
            <p:extLst>
              <p:ext uri="{D42A27DB-BD31-4B8C-83A1-F6EECF244321}">
                <p14:modId xmlns:p14="http://schemas.microsoft.com/office/powerpoint/2010/main" val="3445833460"/>
              </p:ext>
            </p:extLst>
          </p:nvPr>
        </p:nvGraphicFramePr>
        <p:xfrm>
          <a:off x="406851" y="1661893"/>
          <a:ext cx="11366046" cy="358205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87171">
                  <a:extLst>
                    <a:ext uri="{9D8B030D-6E8A-4147-A177-3AD203B41FA5}">
                      <a16:colId xmlns:a16="http://schemas.microsoft.com/office/drawing/2014/main" val="2453676108"/>
                    </a:ext>
                  </a:extLst>
                </a:gridCol>
                <a:gridCol w="985367">
                  <a:extLst>
                    <a:ext uri="{9D8B030D-6E8A-4147-A177-3AD203B41FA5}">
                      <a16:colId xmlns:a16="http://schemas.microsoft.com/office/drawing/2014/main" val="3849234325"/>
                    </a:ext>
                  </a:extLst>
                </a:gridCol>
                <a:gridCol w="1052172">
                  <a:extLst>
                    <a:ext uri="{9D8B030D-6E8A-4147-A177-3AD203B41FA5}">
                      <a16:colId xmlns:a16="http://schemas.microsoft.com/office/drawing/2014/main" val="1848785668"/>
                    </a:ext>
                  </a:extLst>
                </a:gridCol>
                <a:gridCol w="1102275">
                  <a:extLst>
                    <a:ext uri="{9D8B030D-6E8A-4147-A177-3AD203B41FA5}">
                      <a16:colId xmlns:a16="http://schemas.microsoft.com/office/drawing/2014/main" val="3449844546"/>
                    </a:ext>
                  </a:extLst>
                </a:gridCol>
                <a:gridCol w="1452998">
                  <a:extLst>
                    <a:ext uri="{9D8B030D-6E8A-4147-A177-3AD203B41FA5}">
                      <a16:colId xmlns:a16="http://schemas.microsoft.com/office/drawing/2014/main" val="353243971"/>
                    </a:ext>
                  </a:extLst>
                </a:gridCol>
                <a:gridCol w="1797382">
                  <a:extLst>
                    <a:ext uri="{9D8B030D-6E8A-4147-A177-3AD203B41FA5}">
                      <a16:colId xmlns:a16="http://schemas.microsoft.com/office/drawing/2014/main" val="4214165549"/>
                    </a:ext>
                  </a:extLst>
                </a:gridCol>
                <a:gridCol w="1058512">
                  <a:extLst>
                    <a:ext uri="{9D8B030D-6E8A-4147-A177-3AD203B41FA5}">
                      <a16:colId xmlns:a16="http://schemas.microsoft.com/office/drawing/2014/main" val="3270642791"/>
                    </a:ext>
                  </a:extLst>
                </a:gridCol>
                <a:gridCol w="1467275">
                  <a:extLst>
                    <a:ext uri="{9D8B030D-6E8A-4147-A177-3AD203B41FA5}">
                      <a16:colId xmlns:a16="http://schemas.microsoft.com/office/drawing/2014/main" val="3942262665"/>
                    </a:ext>
                  </a:extLst>
                </a:gridCol>
                <a:gridCol w="1262894">
                  <a:extLst>
                    <a:ext uri="{9D8B030D-6E8A-4147-A177-3AD203B41FA5}">
                      <a16:colId xmlns:a16="http://schemas.microsoft.com/office/drawing/2014/main" val="1012407467"/>
                    </a:ext>
                  </a:extLst>
                </a:gridCol>
              </a:tblGrid>
              <a:tr h="1219200">
                <a:tc>
                  <a:txBody>
                    <a:bodyPr/>
                    <a:lstStyle/>
                    <a:p>
                      <a:pPr algn="ctr"/>
                      <a:r>
                        <a:rPr lang="en-US" sz="1800" dirty="0"/>
                        <a:t>Steps in Process</a:t>
                      </a:r>
                    </a:p>
                  </a:txBody>
                  <a:tcPr>
                    <a:solidFill>
                      <a:srgbClr val="2E72A5"/>
                    </a:solidFill>
                  </a:tcPr>
                </a:tc>
                <a:tc>
                  <a:txBody>
                    <a:bodyPr/>
                    <a:lstStyle/>
                    <a:p>
                      <a:pPr algn="ctr"/>
                      <a:r>
                        <a:rPr lang="en-US" sz="1800" dirty="0"/>
                        <a:t>Failure Mode</a:t>
                      </a:r>
                    </a:p>
                  </a:txBody>
                  <a:tcPr>
                    <a:solidFill>
                      <a:srgbClr val="2E72A5"/>
                    </a:solidFill>
                  </a:tcPr>
                </a:tc>
                <a:tc>
                  <a:txBody>
                    <a:bodyPr/>
                    <a:lstStyle/>
                    <a:p>
                      <a:pPr algn="ctr"/>
                      <a:r>
                        <a:rPr lang="en-US" sz="1800" dirty="0"/>
                        <a:t>Failure Causes</a:t>
                      </a:r>
                    </a:p>
                  </a:txBody>
                  <a:tcPr>
                    <a:solidFill>
                      <a:srgbClr val="2E72A5"/>
                    </a:solidFill>
                  </a:tcPr>
                </a:tc>
                <a:tc>
                  <a:txBody>
                    <a:bodyPr/>
                    <a:lstStyle/>
                    <a:p>
                      <a:pPr algn="ctr"/>
                      <a:r>
                        <a:rPr lang="en-US" sz="1800" dirty="0"/>
                        <a:t>Failure Effects</a:t>
                      </a:r>
                    </a:p>
                  </a:txBody>
                  <a:tcPr>
                    <a:solidFill>
                      <a:srgbClr val="2E72A5"/>
                    </a:solidFill>
                  </a:tcPr>
                </a:tc>
                <a:tc>
                  <a:txBody>
                    <a:bodyPr/>
                    <a:lstStyle/>
                    <a:p>
                      <a:pPr algn="ctr"/>
                      <a:r>
                        <a:rPr lang="en-US" sz="1800" dirty="0"/>
                        <a:t>Likelihood of Occurrence (0-10)</a:t>
                      </a:r>
                    </a:p>
                  </a:txBody>
                  <a:tcPr>
                    <a:solidFill>
                      <a:srgbClr val="2E72A5"/>
                    </a:solidFill>
                  </a:tcPr>
                </a:tc>
                <a:tc>
                  <a:txBody>
                    <a:bodyPr/>
                    <a:lstStyle/>
                    <a:p>
                      <a:pPr algn="ctr"/>
                      <a:r>
                        <a:rPr lang="en-US" sz="1800" dirty="0"/>
                        <a:t>Likelihood of Detection (0-10)</a:t>
                      </a:r>
                    </a:p>
                  </a:txBody>
                  <a:tcPr>
                    <a:solidFill>
                      <a:srgbClr val="2E72A5"/>
                    </a:solidFill>
                  </a:tcPr>
                </a:tc>
                <a:tc>
                  <a:txBody>
                    <a:bodyPr/>
                    <a:lstStyle/>
                    <a:p>
                      <a:pPr algn="ctr"/>
                      <a:r>
                        <a:rPr lang="en-US" sz="1800" dirty="0"/>
                        <a:t>Severity  (0-10)</a:t>
                      </a:r>
                    </a:p>
                  </a:txBody>
                  <a:tcPr>
                    <a:solidFill>
                      <a:srgbClr val="2E72A5"/>
                    </a:solidFill>
                  </a:tcPr>
                </a:tc>
                <a:tc>
                  <a:txBody>
                    <a:bodyPr/>
                    <a:lstStyle/>
                    <a:p>
                      <a:pPr algn="ctr"/>
                      <a:r>
                        <a:rPr lang="en-US" sz="1800" dirty="0"/>
                        <a:t>Risk Profile Number (RPN)</a:t>
                      </a:r>
                    </a:p>
                  </a:txBody>
                  <a:tcPr>
                    <a:solidFill>
                      <a:srgbClr val="2E72A5"/>
                    </a:solidFill>
                  </a:tcPr>
                </a:tc>
                <a:tc>
                  <a:txBody>
                    <a:bodyPr/>
                    <a:lstStyle/>
                    <a:p>
                      <a:pPr algn="ctr"/>
                      <a:r>
                        <a:rPr lang="en-US" sz="1800" dirty="0"/>
                        <a:t>Actions to Reduce Occurrence of Failure</a:t>
                      </a:r>
                    </a:p>
                  </a:txBody>
                  <a:tcPr>
                    <a:solidFill>
                      <a:srgbClr val="2E72A5"/>
                    </a:solidFill>
                  </a:tcPr>
                </a:tc>
                <a:extLst>
                  <a:ext uri="{0D108BD9-81ED-4DB2-BD59-A6C34878D82A}">
                    <a16:rowId xmlns:a16="http://schemas.microsoft.com/office/drawing/2014/main" val="2164001686"/>
                  </a:ext>
                </a:extLst>
              </a:tr>
              <a:tr h="787619">
                <a:tc>
                  <a:txBody>
                    <a:bodyPr/>
                    <a:lstStyle/>
                    <a:p>
                      <a:r>
                        <a:rPr lang="en-US" b="1" dirty="0">
                          <a:solidFill>
                            <a:srgbClr val="004991"/>
                          </a:solidFill>
                        </a:rPr>
                        <a:t>1</a:t>
                      </a:r>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val="580645305"/>
                  </a:ext>
                </a:extLst>
              </a:tr>
              <a:tr h="787619">
                <a:tc>
                  <a:txBody>
                    <a:bodyPr/>
                    <a:lstStyle/>
                    <a:p>
                      <a:r>
                        <a:rPr lang="en-US" b="1" dirty="0">
                          <a:solidFill>
                            <a:srgbClr val="004991"/>
                          </a:solidFill>
                        </a:rPr>
                        <a:t>2</a:t>
                      </a:r>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4162543678"/>
                  </a:ext>
                </a:extLst>
              </a:tr>
              <a:tr h="787619">
                <a:tc>
                  <a:txBody>
                    <a:bodyPr/>
                    <a:lstStyle/>
                    <a:p>
                      <a:r>
                        <a:rPr lang="en-US" b="1" dirty="0">
                          <a:solidFill>
                            <a:srgbClr val="004991"/>
                          </a:solidFill>
                        </a:rPr>
                        <a:t>3</a:t>
                      </a:r>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val="1033495204"/>
                  </a:ext>
                </a:extLst>
              </a:tr>
            </a:tbl>
          </a:graphicData>
        </a:graphic>
      </p:graphicFrame>
    </p:spTree>
    <p:extLst>
      <p:ext uri="{BB962C8B-B14F-4D97-AF65-F5344CB8AC3E}">
        <p14:creationId xmlns:p14="http://schemas.microsoft.com/office/powerpoint/2010/main" val="2640584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BAEC6D25-3A48-F924-1DB4-2056E5416CD8}"/>
              </a:ext>
            </a:extLst>
          </p:cNvPr>
          <p:cNvSpPr>
            <a:spLocks noGrp="1"/>
          </p:cNvSpPr>
          <p:nvPr>
            <p:ph sz="quarter" idx="10"/>
          </p:nvPr>
        </p:nvSpPr>
        <p:spPr>
          <a:xfrm>
            <a:off x="504825" y="381000"/>
            <a:ext cx="11112497" cy="762000"/>
          </a:xfrm>
        </p:spPr>
        <p:txBody>
          <a:bodyPr>
            <a:normAutofit/>
          </a:bodyPr>
          <a:lstStyle/>
          <a:p>
            <a:r>
              <a:rPr lang="en-US" sz="4000" dirty="0"/>
              <a:t>Failure Modes</a:t>
            </a:r>
          </a:p>
        </p:txBody>
      </p:sp>
      <p:graphicFrame>
        <p:nvGraphicFramePr>
          <p:cNvPr id="5" name="Table 4">
            <a:extLst>
              <a:ext uri="{FF2B5EF4-FFF2-40B4-BE49-F238E27FC236}">
                <a16:creationId xmlns:a16="http://schemas.microsoft.com/office/drawing/2014/main" id="{F7859925-16A4-BFF5-F6AE-AE7AC631B3E5}"/>
              </a:ext>
            </a:extLst>
          </p:cNvPr>
          <p:cNvGraphicFramePr>
            <a:graphicFrameLocks/>
          </p:cNvGraphicFramePr>
          <p:nvPr>
            <p:extLst>
              <p:ext uri="{D42A27DB-BD31-4B8C-83A1-F6EECF244321}">
                <p14:modId xmlns:p14="http://schemas.microsoft.com/office/powerpoint/2010/main" val="2001108146"/>
              </p:ext>
            </p:extLst>
          </p:nvPr>
        </p:nvGraphicFramePr>
        <p:xfrm>
          <a:off x="406851" y="1661893"/>
          <a:ext cx="11366046" cy="358205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87171">
                  <a:extLst>
                    <a:ext uri="{9D8B030D-6E8A-4147-A177-3AD203B41FA5}">
                      <a16:colId xmlns:a16="http://schemas.microsoft.com/office/drawing/2014/main" val="2453676108"/>
                    </a:ext>
                  </a:extLst>
                </a:gridCol>
                <a:gridCol w="985367">
                  <a:extLst>
                    <a:ext uri="{9D8B030D-6E8A-4147-A177-3AD203B41FA5}">
                      <a16:colId xmlns:a16="http://schemas.microsoft.com/office/drawing/2014/main" val="3849234325"/>
                    </a:ext>
                  </a:extLst>
                </a:gridCol>
                <a:gridCol w="1052172">
                  <a:extLst>
                    <a:ext uri="{9D8B030D-6E8A-4147-A177-3AD203B41FA5}">
                      <a16:colId xmlns:a16="http://schemas.microsoft.com/office/drawing/2014/main" val="1848785668"/>
                    </a:ext>
                  </a:extLst>
                </a:gridCol>
                <a:gridCol w="1102275">
                  <a:extLst>
                    <a:ext uri="{9D8B030D-6E8A-4147-A177-3AD203B41FA5}">
                      <a16:colId xmlns:a16="http://schemas.microsoft.com/office/drawing/2014/main" val="3449844546"/>
                    </a:ext>
                  </a:extLst>
                </a:gridCol>
                <a:gridCol w="1452998">
                  <a:extLst>
                    <a:ext uri="{9D8B030D-6E8A-4147-A177-3AD203B41FA5}">
                      <a16:colId xmlns:a16="http://schemas.microsoft.com/office/drawing/2014/main" val="353243971"/>
                    </a:ext>
                  </a:extLst>
                </a:gridCol>
                <a:gridCol w="1797382">
                  <a:extLst>
                    <a:ext uri="{9D8B030D-6E8A-4147-A177-3AD203B41FA5}">
                      <a16:colId xmlns:a16="http://schemas.microsoft.com/office/drawing/2014/main" val="4214165549"/>
                    </a:ext>
                  </a:extLst>
                </a:gridCol>
                <a:gridCol w="1058512">
                  <a:extLst>
                    <a:ext uri="{9D8B030D-6E8A-4147-A177-3AD203B41FA5}">
                      <a16:colId xmlns:a16="http://schemas.microsoft.com/office/drawing/2014/main" val="3270642791"/>
                    </a:ext>
                  </a:extLst>
                </a:gridCol>
                <a:gridCol w="1467275">
                  <a:extLst>
                    <a:ext uri="{9D8B030D-6E8A-4147-A177-3AD203B41FA5}">
                      <a16:colId xmlns:a16="http://schemas.microsoft.com/office/drawing/2014/main" val="3942262665"/>
                    </a:ext>
                  </a:extLst>
                </a:gridCol>
                <a:gridCol w="1262894">
                  <a:extLst>
                    <a:ext uri="{9D8B030D-6E8A-4147-A177-3AD203B41FA5}">
                      <a16:colId xmlns:a16="http://schemas.microsoft.com/office/drawing/2014/main" val="1012407467"/>
                    </a:ext>
                  </a:extLst>
                </a:gridCol>
              </a:tblGrid>
              <a:tr h="1219200">
                <a:tc>
                  <a:txBody>
                    <a:bodyPr/>
                    <a:lstStyle/>
                    <a:p>
                      <a:pPr algn="ctr"/>
                      <a:r>
                        <a:rPr lang="en-US" sz="1800" dirty="0"/>
                        <a:t>Steps in Process</a:t>
                      </a:r>
                    </a:p>
                  </a:txBody>
                  <a:tcPr>
                    <a:solidFill>
                      <a:srgbClr val="2E72A5"/>
                    </a:solidFill>
                  </a:tcPr>
                </a:tc>
                <a:tc>
                  <a:txBody>
                    <a:bodyPr/>
                    <a:lstStyle/>
                    <a:p>
                      <a:pPr algn="ctr"/>
                      <a:r>
                        <a:rPr lang="en-US" sz="1800" dirty="0"/>
                        <a:t>Failure Mode</a:t>
                      </a:r>
                    </a:p>
                  </a:txBody>
                  <a:tcPr>
                    <a:solidFill>
                      <a:srgbClr val="2E72A5"/>
                    </a:solidFill>
                  </a:tcPr>
                </a:tc>
                <a:tc>
                  <a:txBody>
                    <a:bodyPr/>
                    <a:lstStyle/>
                    <a:p>
                      <a:pPr algn="ctr"/>
                      <a:r>
                        <a:rPr lang="en-US" sz="1800" dirty="0"/>
                        <a:t>Failure Causes</a:t>
                      </a:r>
                    </a:p>
                  </a:txBody>
                  <a:tcPr>
                    <a:solidFill>
                      <a:srgbClr val="2E72A5"/>
                    </a:solidFill>
                  </a:tcPr>
                </a:tc>
                <a:tc>
                  <a:txBody>
                    <a:bodyPr/>
                    <a:lstStyle/>
                    <a:p>
                      <a:pPr algn="ctr"/>
                      <a:r>
                        <a:rPr lang="en-US" sz="1800" dirty="0"/>
                        <a:t>Failure Effects</a:t>
                      </a:r>
                    </a:p>
                  </a:txBody>
                  <a:tcPr>
                    <a:solidFill>
                      <a:srgbClr val="2E72A5"/>
                    </a:solidFill>
                  </a:tcPr>
                </a:tc>
                <a:tc>
                  <a:txBody>
                    <a:bodyPr/>
                    <a:lstStyle/>
                    <a:p>
                      <a:pPr algn="ctr"/>
                      <a:r>
                        <a:rPr lang="en-US" sz="1800" dirty="0"/>
                        <a:t>Likelihood of Occurrence (0-10)</a:t>
                      </a:r>
                    </a:p>
                  </a:txBody>
                  <a:tcPr>
                    <a:solidFill>
                      <a:srgbClr val="2E72A5"/>
                    </a:solidFill>
                  </a:tcPr>
                </a:tc>
                <a:tc>
                  <a:txBody>
                    <a:bodyPr/>
                    <a:lstStyle/>
                    <a:p>
                      <a:pPr algn="ctr"/>
                      <a:r>
                        <a:rPr lang="en-US" sz="1800" dirty="0"/>
                        <a:t>Likelihood of Detection (0-10)</a:t>
                      </a:r>
                    </a:p>
                  </a:txBody>
                  <a:tcPr>
                    <a:solidFill>
                      <a:srgbClr val="2E72A5"/>
                    </a:solidFill>
                  </a:tcPr>
                </a:tc>
                <a:tc>
                  <a:txBody>
                    <a:bodyPr/>
                    <a:lstStyle/>
                    <a:p>
                      <a:pPr algn="ctr"/>
                      <a:r>
                        <a:rPr lang="en-US" sz="1800" dirty="0"/>
                        <a:t>Severity  (0-10)</a:t>
                      </a:r>
                    </a:p>
                  </a:txBody>
                  <a:tcPr>
                    <a:solidFill>
                      <a:srgbClr val="2E72A5"/>
                    </a:solidFill>
                  </a:tcPr>
                </a:tc>
                <a:tc>
                  <a:txBody>
                    <a:bodyPr/>
                    <a:lstStyle/>
                    <a:p>
                      <a:pPr algn="ctr"/>
                      <a:r>
                        <a:rPr lang="en-US" sz="1800" dirty="0"/>
                        <a:t>Risk Profile Number (RPN)</a:t>
                      </a:r>
                    </a:p>
                  </a:txBody>
                  <a:tcPr>
                    <a:solidFill>
                      <a:srgbClr val="2E72A5"/>
                    </a:solidFill>
                  </a:tcPr>
                </a:tc>
                <a:tc>
                  <a:txBody>
                    <a:bodyPr/>
                    <a:lstStyle/>
                    <a:p>
                      <a:pPr algn="ctr"/>
                      <a:r>
                        <a:rPr lang="en-US" sz="1800" dirty="0"/>
                        <a:t>Actions to Reduce Occurrence of Failure</a:t>
                      </a:r>
                    </a:p>
                  </a:txBody>
                  <a:tcPr>
                    <a:solidFill>
                      <a:srgbClr val="2E72A5"/>
                    </a:solidFill>
                  </a:tcPr>
                </a:tc>
                <a:extLst>
                  <a:ext uri="{0D108BD9-81ED-4DB2-BD59-A6C34878D82A}">
                    <a16:rowId xmlns:a16="http://schemas.microsoft.com/office/drawing/2014/main" val="2164001686"/>
                  </a:ext>
                </a:extLst>
              </a:tr>
              <a:tr h="787619">
                <a:tc>
                  <a:txBody>
                    <a:bodyPr/>
                    <a:lstStyle/>
                    <a:p>
                      <a:r>
                        <a:rPr lang="en-US" b="1" dirty="0">
                          <a:solidFill>
                            <a:srgbClr val="004991"/>
                          </a:solidFill>
                        </a:rPr>
                        <a:t>1</a:t>
                      </a:r>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val="580645305"/>
                  </a:ext>
                </a:extLst>
              </a:tr>
              <a:tr h="787619">
                <a:tc>
                  <a:txBody>
                    <a:bodyPr/>
                    <a:lstStyle/>
                    <a:p>
                      <a:r>
                        <a:rPr lang="en-US" b="1" dirty="0">
                          <a:solidFill>
                            <a:srgbClr val="004991"/>
                          </a:solidFill>
                        </a:rPr>
                        <a:t>2</a:t>
                      </a:r>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4162543678"/>
                  </a:ext>
                </a:extLst>
              </a:tr>
              <a:tr h="787619">
                <a:tc>
                  <a:txBody>
                    <a:bodyPr/>
                    <a:lstStyle/>
                    <a:p>
                      <a:r>
                        <a:rPr lang="en-US" b="1" dirty="0">
                          <a:solidFill>
                            <a:srgbClr val="004991"/>
                          </a:solidFill>
                        </a:rPr>
                        <a:t>3</a:t>
                      </a:r>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val="1033495204"/>
                  </a:ext>
                </a:extLst>
              </a:tr>
            </a:tbl>
          </a:graphicData>
        </a:graphic>
      </p:graphicFrame>
      <p:sp>
        <p:nvSpPr>
          <p:cNvPr id="6" name="Rectangle 5">
            <a:extLst>
              <a:ext uri="{FF2B5EF4-FFF2-40B4-BE49-F238E27FC236}">
                <a16:creationId xmlns:a16="http://schemas.microsoft.com/office/drawing/2014/main" id="{4403EB46-E7D7-5C10-3983-7C15F1B45FDB}"/>
              </a:ext>
            </a:extLst>
          </p:cNvPr>
          <p:cNvSpPr/>
          <p:nvPr/>
        </p:nvSpPr>
        <p:spPr>
          <a:xfrm>
            <a:off x="1600200" y="1661893"/>
            <a:ext cx="3118757" cy="3582057"/>
          </a:xfrm>
          <a:prstGeom prst="rect">
            <a:avLst/>
          </a:prstGeom>
          <a:noFill/>
          <a:ln w="38100">
            <a:solidFill>
              <a:srgbClr val="EF6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281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9D8ECF-2468-16D2-790C-D634E0CC4A06}"/>
              </a:ext>
            </a:extLst>
          </p:cNvPr>
          <p:cNvSpPr/>
          <p:nvPr/>
        </p:nvSpPr>
        <p:spPr>
          <a:xfrm>
            <a:off x="538840" y="2745262"/>
            <a:ext cx="3265717" cy="269215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FF33E28-5BDE-960D-EE06-B9329CCC931A}"/>
              </a:ext>
            </a:extLst>
          </p:cNvPr>
          <p:cNvSpPr/>
          <p:nvPr/>
        </p:nvSpPr>
        <p:spPr>
          <a:xfrm>
            <a:off x="4463159" y="2750705"/>
            <a:ext cx="3260270" cy="268670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B914E85-9163-88ED-A981-F9955D138775}"/>
              </a:ext>
            </a:extLst>
          </p:cNvPr>
          <p:cNvSpPr/>
          <p:nvPr/>
        </p:nvSpPr>
        <p:spPr>
          <a:xfrm>
            <a:off x="8403784" y="2756144"/>
            <a:ext cx="3260270" cy="268670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
            <a:extLst>
              <a:ext uri="{FF2B5EF4-FFF2-40B4-BE49-F238E27FC236}">
                <a16:creationId xmlns:a16="http://schemas.microsoft.com/office/drawing/2014/main" id="{3C344DD0-8C77-10DD-2EEC-ADB5CEEC94DE}"/>
              </a:ext>
            </a:extLst>
          </p:cNvPr>
          <p:cNvSpPr>
            <a:spLocks noGrp="1"/>
          </p:cNvSpPr>
          <p:nvPr>
            <p:ph sz="quarter" idx="10"/>
          </p:nvPr>
        </p:nvSpPr>
        <p:spPr>
          <a:xfrm>
            <a:off x="504826" y="381000"/>
            <a:ext cx="11111882" cy="762000"/>
          </a:xfrm>
        </p:spPr>
        <p:txBody>
          <a:bodyPr vert="horz" lIns="91440" tIns="45720" rIns="91440" bIns="45720" rtlCol="0">
            <a:normAutofit/>
          </a:bodyPr>
          <a:lstStyle/>
          <a:p>
            <a:r>
              <a:rPr lang="en-US" sz="4000" dirty="0"/>
              <a:t>Failure Definitions</a:t>
            </a:r>
          </a:p>
        </p:txBody>
      </p:sp>
      <p:sp>
        <p:nvSpPr>
          <p:cNvPr id="11" name="TextBox 10">
            <a:extLst>
              <a:ext uri="{FF2B5EF4-FFF2-40B4-BE49-F238E27FC236}">
                <a16:creationId xmlns:a16="http://schemas.microsoft.com/office/drawing/2014/main" id="{98A53D39-0BDA-DA51-E64C-2D267DFBED79}"/>
              </a:ext>
            </a:extLst>
          </p:cNvPr>
          <p:cNvSpPr txBox="1"/>
          <p:nvPr/>
        </p:nvSpPr>
        <p:spPr>
          <a:xfrm>
            <a:off x="538840" y="1585478"/>
            <a:ext cx="3265717" cy="1077218"/>
          </a:xfrm>
          <a:prstGeom prst="rect">
            <a:avLst/>
          </a:prstGeom>
          <a:noFill/>
        </p:spPr>
        <p:txBody>
          <a:bodyPr wrap="square" rtlCol="0">
            <a:spAutoFit/>
          </a:bodyPr>
          <a:lstStyle/>
          <a:p>
            <a:pPr algn="ctr"/>
            <a:r>
              <a:rPr lang="en-US" sz="3200" b="1" dirty="0">
                <a:solidFill>
                  <a:srgbClr val="004991"/>
                </a:solidFill>
                <a:latin typeface="Arial" panose="020B0604020202020204" pitchFamily="34" charset="0"/>
                <a:cs typeface="Arial" panose="020B0604020202020204" pitchFamily="34" charset="0"/>
              </a:rPr>
              <a:t>FAILURE </a:t>
            </a:r>
            <a:br>
              <a:rPr lang="en-US" sz="3200" b="1" dirty="0">
                <a:solidFill>
                  <a:srgbClr val="004991"/>
                </a:solidFill>
                <a:latin typeface="Arial" panose="020B0604020202020204" pitchFamily="34" charset="0"/>
                <a:cs typeface="Arial" panose="020B0604020202020204" pitchFamily="34" charset="0"/>
              </a:rPr>
            </a:br>
            <a:r>
              <a:rPr lang="en-US" sz="3200" b="1" dirty="0">
                <a:solidFill>
                  <a:srgbClr val="004991"/>
                </a:solidFill>
                <a:latin typeface="Arial" panose="020B0604020202020204" pitchFamily="34" charset="0"/>
                <a:cs typeface="Arial" panose="020B0604020202020204" pitchFamily="34" charset="0"/>
              </a:rPr>
              <a:t>MODE</a:t>
            </a:r>
          </a:p>
        </p:txBody>
      </p:sp>
      <p:sp>
        <p:nvSpPr>
          <p:cNvPr id="16" name="Arrow: Right 15">
            <a:extLst>
              <a:ext uri="{FF2B5EF4-FFF2-40B4-BE49-F238E27FC236}">
                <a16:creationId xmlns:a16="http://schemas.microsoft.com/office/drawing/2014/main" id="{B42CF888-8965-DB5F-10B0-9ECE7A00FC3B}"/>
              </a:ext>
            </a:extLst>
          </p:cNvPr>
          <p:cNvSpPr/>
          <p:nvPr/>
        </p:nvSpPr>
        <p:spPr>
          <a:xfrm>
            <a:off x="7848616" y="3518376"/>
            <a:ext cx="756541" cy="1077218"/>
          </a:xfrm>
          <a:prstGeom prst="rightArrow">
            <a:avLst>
              <a:gd name="adj1" fmla="val 50000"/>
              <a:gd name="adj2" fmla="val 50000"/>
            </a:avLst>
          </a:prstGeom>
          <a:solidFill>
            <a:srgbClr val="EF6B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D0B5E6-1073-9813-1D6B-8A1B22B95609}"/>
              </a:ext>
            </a:extLst>
          </p:cNvPr>
          <p:cNvSpPr txBox="1"/>
          <p:nvPr/>
        </p:nvSpPr>
        <p:spPr>
          <a:xfrm>
            <a:off x="4463144" y="1590917"/>
            <a:ext cx="3265717" cy="1077218"/>
          </a:xfrm>
          <a:prstGeom prst="rect">
            <a:avLst/>
          </a:prstGeom>
          <a:noFill/>
        </p:spPr>
        <p:txBody>
          <a:bodyPr wrap="square" rtlCol="0">
            <a:spAutoFit/>
          </a:bodyPr>
          <a:lstStyle/>
          <a:p>
            <a:pPr algn="ctr"/>
            <a:r>
              <a:rPr lang="en-US" sz="3200" b="1" dirty="0">
                <a:solidFill>
                  <a:srgbClr val="004991"/>
                </a:solidFill>
                <a:latin typeface="Arial" panose="020B0604020202020204" pitchFamily="34" charset="0"/>
                <a:cs typeface="Arial" panose="020B0604020202020204" pitchFamily="34" charset="0"/>
              </a:rPr>
              <a:t>FAILURE </a:t>
            </a:r>
            <a:br>
              <a:rPr lang="en-US" sz="3200" b="1" dirty="0">
                <a:solidFill>
                  <a:srgbClr val="004991"/>
                </a:solidFill>
                <a:latin typeface="Arial" panose="020B0604020202020204" pitchFamily="34" charset="0"/>
                <a:cs typeface="Arial" panose="020B0604020202020204" pitchFamily="34" charset="0"/>
              </a:rPr>
            </a:br>
            <a:r>
              <a:rPr lang="en-US" sz="3200" b="1" dirty="0">
                <a:solidFill>
                  <a:srgbClr val="004991"/>
                </a:solidFill>
                <a:latin typeface="Arial" panose="020B0604020202020204" pitchFamily="34" charset="0"/>
                <a:cs typeface="Arial" panose="020B0604020202020204" pitchFamily="34" charset="0"/>
              </a:rPr>
              <a:t>CAUSES</a:t>
            </a:r>
          </a:p>
        </p:txBody>
      </p:sp>
      <p:sp>
        <p:nvSpPr>
          <p:cNvPr id="21" name="TextBox 20">
            <a:extLst>
              <a:ext uri="{FF2B5EF4-FFF2-40B4-BE49-F238E27FC236}">
                <a16:creationId xmlns:a16="http://schemas.microsoft.com/office/drawing/2014/main" id="{E1650A46-1368-B1DF-E387-F888A050D817}"/>
              </a:ext>
            </a:extLst>
          </p:cNvPr>
          <p:cNvSpPr txBox="1"/>
          <p:nvPr/>
        </p:nvSpPr>
        <p:spPr>
          <a:xfrm>
            <a:off x="8382006" y="1590917"/>
            <a:ext cx="3265717" cy="1077218"/>
          </a:xfrm>
          <a:prstGeom prst="rect">
            <a:avLst/>
          </a:prstGeom>
          <a:noFill/>
        </p:spPr>
        <p:txBody>
          <a:bodyPr wrap="square" rtlCol="0">
            <a:spAutoFit/>
          </a:bodyPr>
          <a:lstStyle/>
          <a:p>
            <a:pPr algn="ctr"/>
            <a:r>
              <a:rPr lang="en-US" sz="3200" b="1" dirty="0">
                <a:solidFill>
                  <a:srgbClr val="004991"/>
                </a:solidFill>
                <a:latin typeface="Arial" panose="020B0604020202020204" pitchFamily="34" charset="0"/>
                <a:cs typeface="Arial" panose="020B0604020202020204" pitchFamily="34" charset="0"/>
              </a:rPr>
              <a:t>FAILURE </a:t>
            </a:r>
            <a:br>
              <a:rPr lang="en-US" sz="3200" b="1" dirty="0">
                <a:solidFill>
                  <a:srgbClr val="004991"/>
                </a:solidFill>
                <a:latin typeface="Arial" panose="020B0604020202020204" pitchFamily="34" charset="0"/>
                <a:cs typeface="Arial" panose="020B0604020202020204" pitchFamily="34" charset="0"/>
              </a:rPr>
            </a:br>
            <a:r>
              <a:rPr lang="en-US" sz="3200" b="1" dirty="0">
                <a:solidFill>
                  <a:srgbClr val="004991"/>
                </a:solidFill>
                <a:latin typeface="Arial" panose="020B0604020202020204" pitchFamily="34" charset="0"/>
                <a:cs typeface="Arial" panose="020B0604020202020204" pitchFamily="34" charset="0"/>
              </a:rPr>
              <a:t>EFFECTS</a:t>
            </a:r>
          </a:p>
        </p:txBody>
      </p:sp>
      <p:sp>
        <p:nvSpPr>
          <p:cNvPr id="22" name="Arrow: Right 21">
            <a:extLst>
              <a:ext uri="{FF2B5EF4-FFF2-40B4-BE49-F238E27FC236}">
                <a16:creationId xmlns:a16="http://schemas.microsoft.com/office/drawing/2014/main" id="{015D89D3-F0CA-E73C-A318-C7C0641800E9}"/>
              </a:ext>
            </a:extLst>
          </p:cNvPr>
          <p:cNvSpPr/>
          <p:nvPr/>
        </p:nvSpPr>
        <p:spPr>
          <a:xfrm>
            <a:off x="3918864" y="3507486"/>
            <a:ext cx="756541" cy="1077218"/>
          </a:xfrm>
          <a:prstGeom prst="rightArrow">
            <a:avLst>
              <a:gd name="adj1" fmla="val 50000"/>
              <a:gd name="adj2" fmla="val 50000"/>
            </a:avLst>
          </a:prstGeom>
          <a:solidFill>
            <a:srgbClr val="EF6B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AB22D2-F9EB-A24D-478F-56F160A58276}"/>
              </a:ext>
            </a:extLst>
          </p:cNvPr>
          <p:cNvSpPr txBox="1"/>
          <p:nvPr/>
        </p:nvSpPr>
        <p:spPr>
          <a:xfrm>
            <a:off x="794651" y="3510651"/>
            <a:ext cx="2699662" cy="1015663"/>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could go wrong?</a:t>
            </a:r>
          </a:p>
        </p:txBody>
      </p:sp>
      <p:sp>
        <p:nvSpPr>
          <p:cNvPr id="23" name="TextBox 22">
            <a:extLst>
              <a:ext uri="{FF2B5EF4-FFF2-40B4-BE49-F238E27FC236}">
                <a16:creationId xmlns:a16="http://schemas.microsoft.com/office/drawing/2014/main" id="{9EF75386-DA60-29C9-2D60-2EAB872D4F55}"/>
              </a:ext>
            </a:extLst>
          </p:cNvPr>
          <p:cNvSpPr txBox="1"/>
          <p:nvPr/>
        </p:nvSpPr>
        <p:spPr>
          <a:xfrm>
            <a:off x="4718957" y="3320142"/>
            <a:ext cx="2699662" cy="1477328"/>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would failure happen?</a:t>
            </a:r>
          </a:p>
        </p:txBody>
      </p:sp>
      <p:sp>
        <p:nvSpPr>
          <p:cNvPr id="24" name="TextBox 23">
            <a:extLst>
              <a:ext uri="{FF2B5EF4-FFF2-40B4-BE49-F238E27FC236}">
                <a16:creationId xmlns:a16="http://schemas.microsoft.com/office/drawing/2014/main" id="{05D58BDB-38F7-D9F9-E0B6-1286CCBE1BA4}"/>
              </a:ext>
            </a:extLst>
          </p:cNvPr>
          <p:cNvSpPr txBox="1"/>
          <p:nvPr/>
        </p:nvSpPr>
        <p:spPr>
          <a:xfrm>
            <a:off x="8382006" y="3135084"/>
            <a:ext cx="3234702" cy="1938992"/>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would </a:t>
            </a:r>
            <a:b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 the consequences </a:t>
            </a:r>
            <a:b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failure?</a:t>
            </a:r>
          </a:p>
        </p:txBody>
      </p:sp>
    </p:spTree>
    <p:extLst>
      <p:ext uri="{BB962C8B-B14F-4D97-AF65-F5344CB8AC3E}">
        <p14:creationId xmlns:p14="http://schemas.microsoft.com/office/powerpoint/2010/main" val="3630865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8E6A8BF3-699F-F651-6DEF-BE7D22E2D71C}"/>
              </a:ext>
            </a:extLst>
          </p:cNvPr>
          <p:cNvSpPr>
            <a:spLocks noGrp="1"/>
          </p:cNvSpPr>
          <p:nvPr>
            <p:ph sz="quarter" idx="10"/>
          </p:nvPr>
        </p:nvSpPr>
        <p:spPr>
          <a:xfrm>
            <a:off x="504826" y="381000"/>
            <a:ext cx="11111882" cy="762000"/>
          </a:xfrm>
        </p:spPr>
        <p:txBody>
          <a:bodyPr>
            <a:normAutofit/>
          </a:bodyPr>
          <a:lstStyle/>
          <a:p>
            <a:r>
              <a:rPr lang="en-US" sz="4000" dirty="0"/>
              <a:t>Likelihood</a:t>
            </a:r>
          </a:p>
        </p:txBody>
      </p:sp>
      <p:graphicFrame>
        <p:nvGraphicFramePr>
          <p:cNvPr id="5" name="Table 4">
            <a:extLst>
              <a:ext uri="{FF2B5EF4-FFF2-40B4-BE49-F238E27FC236}">
                <a16:creationId xmlns:a16="http://schemas.microsoft.com/office/drawing/2014/main" id="{83576F70-C8FD-2F96-0F1B-7D19C06A6AC0}"/>
              </a:ext>
            </a:extLst>
          </p:cNvPr>
          <p:cNvGraphicFramePr>
            <a:graphicFrameLocks/>
          </p:cNvGraphicFramePr>
          <p:nvPr>
            <p:extLst>
              <p:ext uri="{D42A27DB-BD31-4B8C-83A1-F6EECF244321}">
                <p14:modId xmlns:p14="http://schemas.microsoft.com/office/powerpoint/2010/main" val="2516168875"/>
              </p:ext>
            </p:extLst>
          </p:nvPr>
        </p:nvGraphicFramePr>
        <p:xfrm>
          <a:off x="406851" y="1661893"/>
          <a:ext cx="11366046" cy="358205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87171">
                  <a:extLst>
                    <a:ext uri="{9D8B030D-6E8A-4147-A177-3AD203B41FA5}">
                      <a16:colId xmlns:a16="http://schemas.microsoft.com/office/drawing/2014/main" val="2453676108"/>
                    </a:ext>
                  </a:extLst>
                </a:gridCol>
                <a:gridCol w="985367">
                  <a:extLst>
                    <a:ext uri="{9D8B030D-6E8A-4147-A177-3AD203B41FA5}">
                      <a16:colId xmlns:a16="http://schemas.microsoft.com/office/drawing/2014/main" val="3849234325"/>
                    </a:ext>
                  </a:extLst>
                </a:gridCol>
                <a:gridCol w="1052172">
                  <a:extLst>
                    <a:ext uri="{9D8B030D-6E8A-4147-A177-3AD203B41FA5}">
                      <a16:colId xmlns:a16="http://schemas.microsoft.com/office/drawing/2014/main" val="1848785668"/>
                    </a:ext>
                  </a:extLst>
                </a:gridCol>
                <a:gridCol w="1102275">
                  <a:extLst>
                    <a:ext uri="{9D8B030D-6E8A-4147-A177-3AD203B41FA5}">
                      <a16:colId xmlns:a16="http://schemas.microsoft.com/office/drawing/2014/main" val="3449844546"/>
                    </a:ext>
                  </a:extLst>
                </a:gridCol>
                <a:gridCol w="1452998">
                  <a:extLst>
                    <a:ext uri="{9D8B030D-6E8A-4147-A177-3AD203B41FA5}">
                      <a16:colId xmlns:a16="http://schemas.microsoft.com/office/drawing/2014/main" val="353243971"/>
                    </a:ext>
                  </a:extLst>
                </a:gridCol>
                <a:gridCol w="1797382">
                  <a:extLst>
                    <a:ext uri="{9D8B030D-6E8A-4147-A177-3AD203B41FA5}">
                      <a16:colId xmlns:a16="http://schemas.microsoft.com/office/drawing/2014/main" val="4214165549"/>
                    </a:ext>
                  </a:extLst>
                </a:gridCol>
                <a:gridCol w="1058512">
                  <a:extLst>
                    <a:ext uri="{9D8B030D-6E8A-4147-A177-3AD203B41FA5}">
                      <a16:colId xmlns:a16="http://schemas.microsoft.com/office/drawing/2014/main" val="3270642791"/>
                    </a:ext>
                  </a:extLst>
                </a:gridCol>
                <a:gridCol w="1467275">
                  <a:extLst>
                    <a:ext uri="{9D8B030D-6E8A-4147-A177-3AD203B41FA5}">
                      <a16:colId xmlns:a16="http://schemas.microsoft.com/office/drawing/2014/main" val="3942262665"/>
                    </a:ext>
                  </a:extLst>
                </a:gridCol>
                <a:gridCol w="1262894">
                  <a:extLst>
                    <a:ext uri="{9D8B030D-6E8A-4147-A177-3AD203B41FA5}">
                      <a16:colId xmlns:a16="http://schemas.microsoft.com/office/drawing/2014/main" val="1012407467"/>
                    </a:ext>
                  </a:extLst>
                </a:gridCol>
              </a:tblGrid>
              <a:tr h="1219200">
                <a:tc>
                  <a:txBody>
                    <a:bodyPr/>
                    <a:lstStyle/>
                    <a:p>
                      <a:pPr algn="ctr"/>
                      <a:r>
                        <a:rPr lang="en-US" sz="1800" dirty="0"/>
                        <a:t>Steps in Process</a:t>
                      </a:r>
                    </a:p>
                  </a:txBody>
                  <a:tcPr>
                    <a:solidFill>
                      <a:srgbClr val="2E72A5"/>
                    </a:solidFill>
                  </a:tcPr>
                </a:tc>
                <a:tc>
                  <a:txBody>
                    <a:bodyPr/>
                    <a:lstStyle/>
                    <a:p>
                      <a:pPr algn="ctr"/>
                      <a:r>
                        <a:rPr lang="en-US" sz="1800" dirty="0"/>
                        <a:t>Failure Mode</a:t>
                      </a:r>
                    </a:p>
                  </a:txBody>
                  <a:tcPr>
                    <a:solidFill>
                      <a:srgbClr val="2E72A5"/>
                    </a:solidFill>
                  </a:tcPr>
                </a:tc>
                <a:tc>
                  <a:txBody>
                    <a:bodyPr/>
                    <a:lstStyle/>
                    <a:p>
                      <a:pPr algn="ctr"/>
                      <a:r>
                        <a:rPr lang="en-US" sz="1800" dirty="0"/>
                        <a:t>Failure Causes</a:t>
                      </a:r>
                    </a:p>
                  </a:txBody>
                  <a:tcPr>
                    <a:solidFill>
                      <a:srgbClr val="2E72A5"/>
                    </a:solidFill>
                  </a:tcPr>
                </a:tc>
                <a:tc>
                  <a:txBody>
                    <a:bodyPr/>
                    <a:lstStyle/>
                    <a:p>
                      <a:pPr algn="ctr"/>
                      <a:r>
                        <a:rPr lang="en-US" sz="1800" dirty="0"/>
                        <a:t>Failure Effects</a:t>
                      </a:r>
                    </a:p>
                  </a:txBody>
                  <a:tcPr>
                    <a:solidFill>
                      <a:srgbClr val="2E72A5"/>
                    </a:solidFill>
                  </a:tcPr>
                </a:tc>
                <a:tc>
                  <a:txBody>
                    <a:bodyPr/>
                    <a:lstStyle/>
                    <a:p>
                      <a:pPr algn="ctr"/>
                      <a:r>
                        <a:rPr lang="en-US" sz="1800" dirty="0"/>
                        <a:t>Likelihood of Occurrence (0-10)</a:t>
                      </a:r>
                    </a:p>
                  </a:txBody>
                  <a:tcPr>
                    <a:solidFill>
                      <a:srgbClr val="2E72A5"/>
                    </a:solidFill>
                  </a:tcPr>
                </a:tc>
                <a:tc>
                  <a:txBody>
                    <a:bodyPr/>
                    <a:lstStyle/>
                    <a:p>
                      <a:pPr algn="ctr"/>
                      <a:r>
                        <a:rPr lang="en-US" sz="1800" dirty="0"/>
                        <a:t>Likelihood of Detection (0-10)</a:t>
                      </a:r>
                    </a:p>
                  </a:txBody>
                  <a:tcPr>
                    <a:solidFill>
                      <a:srgbClr val="2E72A5"/>
                    </a:solidFill>
                  </a:tcPr>
                </a:tc>
                <a:tc>
                  <a:txBody>
                    <a:bodyPr/>
                    <a:lstStyle/>
                    <a:p>
                      <a:pPr algn="ctr"/>
                      <a:r>
                        <a:rPr lang="en-US" sz="1800" dirty="0"/>
                        <a:t>Severity  (0-10)</a:t>
                      </a:r>
                    </a:p>
                  </a:txBody>
                  <a:tcPr>
                    <a:solidFill>
                      <a:srgbClr val="2E72A5"/>
                    </a:solidFill>
                  </a:tcPr>
                </a:tc>
                <a:tc>
                  <a:txBody>
                    <a:bodyPr/>
                    <a:lstStyle/>
                    <a:p>
                      <a:pPr algn="ctr"/>
                      <a:r>
                        <a:rPr lang="en-US" sz="1800" dirty="0"/>
                        <a:t>Risk Profile Number (RPN)</a:t>
                      </a:r>
                    </a:p>
                  </a:txBody>
                  <a:tcPr>
                    <a:solidFill>
                      <a:srgbClr val="2E72A5"/>
                    </a:solidFill>
                  </a:tcPr>
                </a:tc>
                <a:tc>
                  <a:txBody>
                    <a:bodyPr/>
                    <a:lstStyle/>
                    <a:p>
                      <a:pPr algn="ctr"/>
                      <a:r>
                        <a:rPr lang="en-US" sz="1800" dirty="0"/>
                        <a:t>Actions to Reduce Occurrence of Failure</a:t>
                      </a:r>
                    </a:p>
                  </a:txBody>
                  <a:tcPr>
                    <a:solidFill>
                      <a:srgbClr val="2E72A5"/>
                    </a:solidFill>
                  </a:tcPr>
                </a:tc>
                <a:extLst>
                  <a:ext uri="{0D108BD9-81ED-4DB2-BD59-A6C34878D82A}">
                    <a16:rowId xmlns:a16="http://schemas.microsoft.com/office/drawing/2014/main" val="2164001686"/>
                  </a:ext>
                </a:extLst>
              </a:tr>
              <a:tr h="787619">
                <a:tc>
                  <a:txBody>
                    <a:bodyPr/>
                    <a:lstStyle/>
                    <a:p>
                      <a:r>
                        <a:rPr lang="en-US" b="1" dirty="0">
                          <a:solidFill>
                            <a:srgbClr val="004991"/>
                          </a:solidFill>
                        </a:rPr>
                        <a:t>1</a:t>
                      </a:r>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val="580645305"/>
                  </a:ext>
                </a:extLst>
              </a:tr>
              <a:tr h="787619">
                <a:tc>
                  <a:txBody>
                    <a:bodyPr/>
                    <a:lstStyle/>
                    <a:p>
                      <a:r>
                        <a:rPr lang="en-US" b="1" dirty="0">
                          <a:solidFill>
                            <a:srgbClr val="004991"/>
                          </a:solidFill>
                        </a:rPr>
                        <a:t>2</a:t>
                      </a:r>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4162543678"/>
                  </a:ext>
                </a:extLst>
              </a:tr>
              <a:tr h="787619">
                <a:tc>
                  <a:txBody>
                    <a:bodyPr/>
                    <a:lstStyle/>
                    <a:p>
                      <a:r>
                        <a:rPr lang="en-US" b="1" dirty="0">
                          <a:solidFill>
                            <a:srgbClr val="004991"/>
                          </a:solidFill>
                        </a:rPr>
                        <a:t>3</a:t>
                      </a:r>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val="1033495204"/>
                  </a:ext>
                </a:extLst>
              </a:tr>
            </a:tbl>
          </a:graphicData>
        </a:graphic>
      </p:graphicFrame>
      <p:sp>
        <p:nvSpPr>
          <p:cNvPr id="6" name="Rectangle 5">
            <a:extLst>
              <a:ext uri="{FF2B5EF4-FFF2-40B4-BE49-F238E27FC236}">
                <a16:creationId xmlns:a16="http://schemas.microsoft.com/office/drawing/2014/main" id="{787BE88F-FFF4-EEE3-B5E7-E5D3609694B9}"/>
              </a:ext>
            </a:extLst>
          </p:cNvPr>
          <p:cNvSpPr/>
          <p:nvPr/>
        </p:nvSpPr>
        <p:spPr>
          <a:xfrm>
            <a:off x="4735301" y="1661893"/>
            <a:ext cx="4310728" cy="3582057"/>
          </a:xfrm>
          <a:prstGeom prst="rect">
            <a:avLst/>
          </a:prstGeom>
          <a:noFill/>
          <a:ln w="38100">
            <a:solidFill>
              <a:srgbClr val="EF6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91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39D8ECF-2468-16D2-790C-D634E0CC4A06}"/>
              </a:ext>
            </a:extLst>
          </p:cNvPr>
          <p:cNvSpPr/>
          <p:nvPr/>
        </p:nvSpPr>
        <p:spPr>
          <a:xfrm>
            <a:off x="538840" y="2467669"/>
            <a:ext cx="3265717" cy="269215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FF33E28-5BDE-960D-EE06-B9329CCC931A}"/>
              </a:ext>
            </a:extLst>
          </p:cNvPr>
          <p:cNvSpPr/>
          <p:nvPr/>
        </p:nvSpPr>
        <p:spPr>
          <a:xfrm>
            <a:off x="4463159" y="2473112"/>
            <a:ext cx="3260270" cy="268670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9B914E85-9163-88ED-A981-F9955D138775}"/>
              </a:ext>
            </a:extLst>
          </p:cNvPr>
          <p:cNvSpPr/>
          <p:nvPr/>
        </p:nvSpPr>
        <p:spPr>
          <a:xfrm>
            <a:off x="8403784" y="2478551"/>
            <a:ext cx="3260270" cy="268670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
            <a:extLst>
              <a:ext uri="{FF2B5EF4-FFF2-40B4-BE49-F238E27FC236}">
                <a16:creationId xmlns:a16="http://schemas.microsoft.com/office/drawing/2014/main" id="{3C344DD0-8C77-10DD-2EEC-ADB5CEEC94DE}"/>
              </a:ext>
            </a:extLst>
          </p:cNvPr>
          <p:cNvSpPr>
            <a:spLocks noGrp="1"/>
          </p:cNvSpPr>
          <p:nvPr>
            <p:ph sz="quarter" idx="10"/>
          </p:nvPr>
        </p:nvSpPr>
        <p:spPr>
          <a:xfrm>
            <a:off x="504826" y="381000"/>
            <a:ext cx="11111882" cy="762000"/>
          </a:xfrm>
        </p:spPr>
        <p:txBody>
          <a:bodyPr vert="horz" lIns="91440" tIns="45720" rIns="91440" bIns="45720" rtlCol="0">
            <a:normAutofit/>
          </a:bodyPr>
          <a:lstStyle/>
          <a:p>
            <a:r>
              <a:rPr lang="en-US" sz="4000" dirty="0"/>
              <a:t>Likelihood Definitions</a:t>
            </a:r>
          </a:p>
        </p:txBody>
      </p:sp>
      <p:sp>
        <p:nvSpPr>
          <p:cNvPr id="11" name="TextBox 10">
            <a:extLst>
              <a:ext uri="{FF2B5EF4-FFF2-40B4-BE49-F238E27FC236}">
                <a16:creationId xmlns:a16="http://schemas.microsoft.com/office/drawing/2014/main" id="{98A53D39-0BDA-DA51-E64C-2D267DFBED79}"/>
              </a:ext>
            </a:extLst>
          </p:cNvPr>
          <p:cNvSpPr txBox="1"/>
          <p:nvPr/>
        </p:nvSpPr>
        <p:spPr>
          <a:xfrm>
            <a:off x="538840" y="1781426"/>
            <a:ext cx="3265717" cy="584775"/>
          </a:xfrm>
          <a:prstGeom prst="rect">
            <a:avLst/>
          </a:prstGeom>
          <a:noFill/>
        </p:spPr>
        <p:txBody>
          <a:bodyPr wrap="square" rtlCol="0">
            <a:spAutoFit/>
          </a:bodyPr>
          <a:lstStyle/>
          <a:p>
            <a:pPr algn="ctr"/>
            <a:r>
              <a:rPr lang="en-US" sz="3200" b="1" dirty="0">
                <a:solidFill>
                  <a:srgbClr val="004991"/>
                </a:solidFill>
                <a:latin typeface="Arial" panose="020B0604020202020204" pitchFamily="34" charset="0"/>
                <a:cs typeface="Arial" panose="020B0604020202020204" pitchFamily="34" charset="0"/>
              </a:rPr>
              <a:t>OCCURANCE</a:t>
            </a:r>
          </a:p>
        </p:txBody>
      </p:sp>
      <p:sp>
        <p:nvSpPr>
          <p:cNvPr id="16" name="Arrow: Right 15">
            <a:extLst>
              <a:ext uri="{FF2B5EF4-FFF2-40B4-BE49-F238E27FC236}">
                <a16:creationId xmlns:a16="http://schemas.microsoft.com/office/drawing/2014/main" id="{B42CF888-8965-DB5F-10B0-9ECE7A00FC3B}"/>
              </a:ext>
            </a:extLst>
          </p:cNvPr>
          <p:cNvSpPr/>
          <p:nvPr/>
        </p:nvSpPr>
        <p:spPr>
          <a:xfrm>
            <a:off x="7848616" y="3240783"/>
            <a:ext cx="756541" cy="1077218"/>
          </a:xfrm>
          <a:prstGeom prst="rightArrow">
            <a:avLst>
              <a:gd name="adj1" fmla="val 50000"/>
              <a:gd name="adj2" fmla="val 50000"/>
            </a:avLst>
          </a:prstGeom>
          <a:solidFill>
            <a:srgbClr val="EF6B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D0B5E6-1073-9813-1D6B-8A1B22B95609}"/>
              </a:ext>
            </a:extLst>
          </p:cNvPr>
          <p:cNvSpPr txBox="1"/>
          <p:nvPr/>
        </p:nvSpPr>
        <p:spPr>
          <a:xfrm>
            <a:off x="4463144" y="1786865"/>
            <a:ext cx="3265717" cy="584775"/>
          </a:xfrm>
          <a:prstGeom prst="rect">
            <a:avLst/>
          </a:prstGeom>
          <a:noFill/>
        </p:spPr>
        <p:txBody>
          <a:bodyPr wrap="square" rtlCol="0">
            <a:spAutoFit/>
          </a:bodyPr>
          <a:lstStyle/>
          <a:p>
            <a:pPr algn="ctr"/>
            <a:r>
              <a:rPr lang="en-US" sz="3200" b="1" dirty="0">
                <a:solidFill>
                  <a:srgbClr val="004991"/>
                </a:solidFill>
                <a:latin typeface="Arial" panose="020B0604020202020204" pitchFamily="34" charset="0"/>
                <a:cs typeface="Arial" panose="020B0604020202020204" pitchFamily="34" charset="0"/>
              </a:rPr>
              <a:t>DETECTION</a:t>
            </a:r>
          </a:p>
        </p:txBody>
      </p:sp>
      <p:sp>
        <p:nvSpPr>
          <p:cNvPr id="21" name="TextBox 20">
            <a:extLst>
              <a:ext uri="{FF2B5EF4-FFF2-40B4-BE49-F238E27FC236}">
                <a16:creationId xmlns:a16="http://schemas.microsoft.com/office/drawing/2014/main" id="{E1650A46-1368-B1DF-E387-F888A050D817}"/>
              </a:ext>
            </a:extLst>
          </p:cNvPr>
          <p:cNvSpPr txBox="1"/>
          <p:nvPr/>
        </p:nvSpPr>
        <p:spPr>
          <a:xfrm>
            <a:off x="8382006" y="1786865"/>
            <a:ext cx="3265717" cy="584775"/>
          </a:xfrm>
          <a:prstGeom prst="rect">
            <a:avLst/>
          </a:prstGeom>
          <a:noFill/>
        </p:spPr>
        <p:txBody>
          <a:bodyPr wrap="square" rtlCol="0">
            <a:spAutoFit/>
          </a:bodyPr>
          <a:lstStyle/>
          <a:p>
            <a:pPr algn="ctr"/>
            <a:r>
              <a:rPr lang="en-US" sz="3200" b="1" dirty="0">
                <a:solidFill>
                  <a:srgbClr val="004991"/>
                </a:solidFill>
                <a:latin typeface="Arial" panose="020B0604020202020204" pitchFamily="34" charset="0"/>
                <a:cs typeface="Arial" panose="020B0604020202020204" pitchFamily="34" charset="0"/>
              </a:rPr>
              <a:t>SEVERITY</a:t>
            </a:r>
          </a:p>
        </p:txBody>
      </p:sp>
      <p:sp>
        <p:nvSpPr>
          <p:cNvPr id="22" name="Arrow: Right 21">
            <a:extLst>
              <a:ext uri="{FF2B5EF4-FFF2-40B4-BE49-F238E27FC236}">
                <a16:creationId xmlns:a16="http://schemas.microsoft.com/office/drawing/2014/main" id="{015D89D3-F0CA-E73C-A318-C7C0641800E9}"/>
              </a:ext>
            </a:extLst>
          </p:cNvPr>
          <p:cNvSpPr/>
          <p:nvPr/>
        </p:nvSpPr>
        <p:spPr>
          <a:xfrm>
            <a:off x="3918864" y="3229893"/>
            <a:ext cx="756541" cy="1077218"/>
          </a:xfrm>
          <a:prstGeom prst="rightArrow">
            <a:avLst>
              <a:gd name="adj1" fmla="val 50000"/>
              <a:gd name="adj2" fmla="val 50000"/>
            </a:avLst>
          </a:prstGeom>
          <a:solidFill>
            <a:srgbClr val="EF6B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AB22D2-F9EB-A24D-478F-56F160A58276}"/>
              </a:ext>
            </a:extLst>
          </p:cNvPr>
          <p:cNvSpPr txBox="1"/>
          <p:nvPr/>
        </p:nvSpPr>
        <p:spPr>
          <a:xfrm>
            <a:off x="794651" y="3020781"/>
            <a:ext cx="2699662" cy="1477328"/>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likely will the </a:t>
            </a:r>
            <a:b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FM occur?</a:t>
            </a:r>
          </a:p>
        </p:txBody>
      </p:sp>
      <p:sp>
        <p:nvSpPr>
          <p:cNvPr id="23" name="TextBox 22">
            <a:extLst>
              <a:ext uri="{FF2B5EF4-FFF2-40B4-BE49-F238E27FC236}">
                <a16:creationId xmlns:a16="http://schemas.microsoft.com/office/drawing/2014/main" id="{9EF75386-DA60-29C9-2D60-2EAB872D4F55}"/>
              </a:ext>
            </a:extLst>
          </p:cNvPr>
          <p:cNvSpPr txBox="1"/>
          <p:nvPr/>
        </p:nvSpPr>
        <p:spPr>
          <a:xfrm>
            <a:off x="4457712" y="2846607"/>
            <a:ext cx="3265717" cy="1938992"/>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likely if the FM occurred </a:t>
            </a:r>
            <a:b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 it NOT </a:t>
            </a:r>
            <a:b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 detected?</a:t>
            </a:r>
          </a:p>
        </p:txBody>
      </p:sp>
      <p:sp>
        <p:nvSpPr>
          <p:cNvPr id="24" name="TextBox 23">
            <a:extLst>
              <a:ext uri="{FF2B5EF4-FFF2-40B4-BE49-F238E27FC236}">
                <a16:creationId xmlns:a16="http://schemas.microsoft.com/office/drawing/2014/main" id="{05D58BDB-38F7-D9F9-E0B6-1286CCBE1BA4}"/>
              </a:ext>
            </a:extLst>
          </p:cNvPr>
          <p:cNvSpPr txBox="1"/>
          <p:nvPr/>
        </p:nvSpPr>
        <p:spPr>
          <a:xfrm>
            <a:off x="8436442" y="2857491"/>
            <a:ext cx="3212924" cy="1938992"/>
          </a:xfrm>
          <a:prstGeom prst="rect">
            <a:avLst/>
          </a:prstGeom>
          <a:noFill/>
        </p:spPr>
        <p:txBody>
          <a:bodyPr wrap="square" rtlCol="0">
            <a:spAutoFit/>
          </a:bodyPr>
          <a:lstStyle/>
          <a:p>
            <a:pPr algn="ct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likely will the FM result </a:t>
            </a:r>
            <a:b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severe harm </a:t>
            </a:r>
            <a:b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it occurs? </a:t>
            </a:r>
          </a:p>
        </p:txBody>
      </p:sp>
    </p:spTree>
    <p:extLst>
      <p:ext uri="{BB962C8B-B14F-4D97-AF65-F5344CB8AC3E}">
        <p14:creationId xmlns:p14="http://schemas.microsoft.com/office/powerpoint/2010/main" val="3733496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DCD338C1-2D3B-B993-6760-0CEFE46B9EF0}"/>
              </a:ext>
            </a:extLst>
          </p:cNvPr>
          <p:cNvSpPr>
            <a:spLocks noGrp="1"/>
          </p:cNvSpPr>
          <p:nvPr>
            <p:ph sz="quarter" idx="10"/>
          </p:nvPr>
        </p:nvSpPr>
        <p:spPr>
          <a:xfrm>
            <a:off x="504826" y="381000"/>
            <a:ext cx="11111882" cy="762000"/>
          </a:xfrm>
        </p:spPr>
        <p:txBody>
          <a:bodyPr>
            <a:normAutofit/>
          </a:bodyPr>
          <a:lstStyle/>
          <a:p>
            <a:r>
              <a:rPr lang="en-US" sz="4000" dirty="0"/>
              <a:t>Calculate RPN</a:t>
            </a:r>
          </a:p>
        </p:txBody>
      </p:sp>
      <p:graphicFrame>
        <p:nvGraphicFramePr>
          <p:cNvPr id="5" name="Table 4">
            <a:extLst>
              <a:ext uri="{FF2B5EF4-FFF2-40B4-BE49-F238E27FC236}">
                <a16:creationId xmlns:a16="http://schemas.microsoft.com/office/drawing/2014/main" id="{E93D9012-97DD-6BD8-C365-916BD72754B0}"/>
              </a:ext>
            </a:extLst>
          </p:cNvPr>
          <p:cNvGraphicFramePr>
            <a:graphicFrameLocks/>
          </p:cNvGraphicFramePr>
          <p:nvPr>
            <p:extLst>
              <p:ext uri="{D42A27DB-BD31-4B8C-83A1-F6EECF244321}">
                <p14:modId xmlns:p14="http://schemas.microsoft.com/office/powerpoint/2010/main" val="3838993279"/>
              </p:ext>
            </p:extLst>
          </p:nvPr>
        </p:nvGraphicFramePr>
        <p:xfrm>
          <a:off x="406851" y="1661893"/>
          <a:ext cx="11366046" cy="358205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87171">
                  <a:extLst>
                    <a:ext uri="{9D8B030D-6E8A-4147-A177-3AD203B41FA5}">
                      <a16:colId xmlns:a16="http://schemas.microsoft.com/office/drawing/2014/main" val="2453676108"/>
                    </a:ext>
                  </a:extLst>
                </a:gridCol>
                <a:gridCol w="985367">
                  <a:extLst>
                    <a:ext uri="{9D8B030D-6E8A-4147-A177-3AD203B41FA5}">
                      <a16:colId xmlns:a16="http://schemas.microsoft.com/office/drawing/2014/main" val="3849234325"/>
                    </a:ext>
                  </a:extLst>
                </a:gridCol>
                <a:gridCol w="1052172">
                  <a:extLst>
                    <a:ext uri="{9D8B030D-6E8A-4147-A177-3AD203B41FA5}">
                      <a16:colId xmlns:a16="http://schemas.microsoft.com/office/drawing/2014/main" val="1848785668"/>
                    </a:ext>
                  </a:extLst>
                </a:gridCol>
                <a:gridCol w="1102275">
                  <a:extLst>
                    <a:ext uri="{9D8B030D-6E8A-4147-A177-3AD203B41FA5}">
                      <a16:colId xmlns:a16="http://schemas.microsoft.com/office/drawing/2014/main" val="3449844546"/>
                    </a:ext>
                  </a:extLst>
                </a:gridCol>
                <a:gridCol w="1452998">
                  <a:extLst>
                    <a:ext uri="{9D8B030D-6E8A-4147-A177-3AD203B41FA5}">
                      <a16:colId xmlns:a16="http://schemas.microsoft.com/office/drawing/2014/main" val="353243971"/>
                    </a:ext>
                  </a:extLst>
                </a:gridCol>
                <a:gridCol w="1797382">
                  <a:extLst>
                    <a:ext uri="{9D8B030D-6E8A-4147-A177-3AD203B41FA5}">
                      <a16:colId xmlns:a16="http://schemas.microsoft.com/office/drawing/2014/main" val="4214165549"/>
                    </a:ext>
                  </a:extLst>
                </a:gridCol>
                <a:gridCol w="1058512">
                  <a:extLst>
                    <a:ext uri="{9D8B030D-6E8A-4147-A177-3AD203B41FA5}">
                      <a16:colId xmlns:a16="http://schemas.microsoft.com/office/drawing/2014/main" val="3270642791"/>
                    </a:ext>
                  </a:extLst>
                </a:gridCol>
                <a:gridCol w="1467275">
                  <a:extLst>
                    <a:ext uri="{9D8B030D-6E8A-4147-A177-3AD203B41FA5}">
                      <a16:colId xmlns:a16="http://schemas.microsoft.com/office/drawing/2014/main" val="3942262665"/>
                    </a:ext>
                  </a:extLst>
                </a:gridCol>
                <a:gridCol w="1262894">
                  <a:extLst>
                    <a:ext uri="{9D8B030D-6E8A-4147-A177-3AD203B41FA5}">
                      <a16:colId xmlns:a16="http://schemas.microsoft.com/office/drawing/2014/main" val="1012407467"/>
                    </a:ext>
                  </a:extLst>
                </a:gridCol>
              </a:tblGrid>
              <a:tr h="1219200">
                <a:tc>
                  <a:txBody>
                    <a:bodyPr/>
                    <a:lstStyle/>
                    <a:p>
                      <a:pPr algn="ctr"/>
                      <a:r>
                        <a:rPr lang="en-US" sz="1800" dirty="0"/>
                        <a:t>Steps in Process</a:t>
                      </a:r>
                    </a:p>
                  </a:txBody>
                  <a:tcPr>
                    <a:solidFill>
                      <a:srgbClr val="2E72A5"/>
                    </a:solidFill>
                  </a:tcPr>
                </a:tc>
                <a:tc>
                  <a:txBody>
                    <a:bodyPr/>
                    <a:lstStyle/>
                    <a:p>
                      <a:pPr algn="ctr"/>
                      <a:r>
                        <a:rPr lang="en-US" sz="1800" dirty="0"/>
                        <a:t>Failure Mode</a:t>
                      </a:r>
                    </a:p>
                  </a:txBody>
                  <a:tcPr>
                    <a:solidFill>
                      <a:srgbClr val="2E72A5"/>
                    </a:solidFill>
                  </a:tcPr>
                </a:tc>
                <a:tc>
                  <a:txBody>
                    <a:bodyPr/>
                    <a:lstStyle/>
                    <a:p>
                      <a:pPr algn="ctr"/>
                      <a:r>
                        <a:rPr lang="en-US" sz="1800" dirty="0"/>
                        <a:t>Failure Causes</a:t>
                      </a:r>
                    </a:p>
                  </a:txBody>
                  <a:tcPr>
                    <a:solidFill>
                      <a:srgbClr val="2E72A5"/>
                    </a:solidFill>
                  </a:tcPr>
                </a:tc>
                <a:tc>
                  <a:txBody>
                    <a:bodyPr/>
                    <a:lstStyle/>
                    <a:p>
                      <a:pPr algn="ctr"/>
                      <a:r>
                        <a:rPr lang="en-US" sz="1800" dirty="0"/>
                        <a:t>Failure Effects</a:t>
                      </a:r>
                    </a:p>
                  </a:txBody>
                  <a:tcPr>
                    <a:solidFill>
                      <a:srgbClr val="2E72A5"/>
                    </a:solidFill>
                  </a:tcPr>
                </a:tc>
                <a:tc>
                  <a:txBody>
                    <a:bodyPr/>
                    <a:lstStyle/>
                    <a:p>
                      <a:pPr algn="ctr"/>
                      <a:r>
                        <a:rPr lang="en-US" sz="1800" dirty="0"/>
                        <a:t>Likelihood of Occurrence (0-10)</a:t>
                      </a:r>
                    </a:p>
                  </a:txBody>
                  <a:tcPr>
                    <a:solidFill>
                      <a:srgbClr val="2E72A5"/>
                    </a:solidFill>
                  </a:tcPr>
                </a:tc>
                <a:tc>
                  <a:txBody>
                    <a:bodyPr/>
                    <a:lstStyle/>
                    <a:p>
                      <a:pPr algn="ctr"/>
                      <a:r>
                        <a:rPr lang="en-US" sz="1800" dirty="0"/>
                        <a:t>Likelihood of Detection (0-10)</a:t>
                      </a:r>
                    </a:p>
                  </a:txBody>
                  <a:tcPr>
                    <a:solidFill>
                      <a:srgbClr val="2E72A5"/>
                    </a:solidFill>
                  </a:tcPr>
                </a:tc>
                <a:tc>
                  <a:txBody>
                    <a:bodyPr/>
                    <a:lstStyle/>
                    <a:p>
                      <a:pPr algn="ctr"/>
                      <a:r>
                        <a:rPr lang="en-US" sz="1800" dirty="0"/>
                        <a:t>Severity  (0-10)</a:t>
                      </a:r>
                    </a:p>
                  </a:txBody>
                  <a:tcPr>
                    <a:solidFill>
                      <a:srgbClr val="2E72A5"/>
                    </a:solidFill>
                  </a:tcPr>
                </a:tc>
                <a:tc>
                  <a:txBody>
                    <a:bodyPr/>
                    <a:lstStyle/>
                    <a:p>
                      <a:pPr algn="ctr"/>
                      <a:r>
                        <a:rPr lang="en-US" sz="1800" dirty="0"/>
                        <a:t>Risk Profile Number (RPN)</a:t>
                      </a:r>
                    </a:p>
                  </a:txBody>
                  <a:tcPr>
                    <a:solidFill>
                      <a:srgbClr val="2E72A5"/>
                    </a:solidFill>
                  </a:tcPr>
                </a:tc>
                <a:tc>
                  <a:txBody>
                    <a:bodyPr/>
                    <a:lstStyle/>
                    <a:p>
                      <a:pPr algn="ctr"/>
                      <a:r>
                        <a:rPr lang="en-US" sz="1800" dirty="0"/>
                        <a:t>Actions to Reduce Occurrence of Failure</a:t>
                      </a:r>
                    </a:p>
                  </a:txBody>
                  <a:tcPr>
                    <a:solidFill>
                      <a:srgbClr val="2E72A5"/>
                    </a:solidFill>
                  </a:tcPr>
                </a:tc>
                <a:extLst>
                  <a:ext uri="{0D108BD9-81ED-4DB2-BD59-A6C34878D82A}">
                    <a16:rowId xmlns:a16="http://schemas.microsoft.com/office/drawing/2014/main" val="2164001686"/>
                  </a:ext>
                </a:extLst>
              </a:tr>
              <a:tr h="787619">
                <a:tc>
                  <a:txBody>
                    <a:bodyPr/>
                    <a:lstStyle/>
                    <a:p>
                      <a:r>
                        <a:rPr lang="en-US" b="1" dirty="0">
                          <a:solidFill>
                            <a:srgbClr val="004991"/>
                          </a:solidFill>
                        </a:rPr>
                        <a:t>1</a:t>
                      </a:r>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val="580645305"/>
                  </a:ext>
                </a:extLst>
              </a:tr>
              <a:tr h="787619">
                <a:tc>
                  <a:txBody>
                    <a:bodyPr/>
                    <a:lstStyle/>
                    <a:p>
                      <a:r>
                        <a:rPr lang="en-US" b="1" dirty="0">
                          <a:solidFill>
                            <a:srgbClr val="004991"/>
                          </a:solidFill>
                        </a:rPr>
                        <a:t>2</a:t>
                      </a:r>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4162543678"/>
                  </a:ext>
                </a:extLst>
              </a:tr>
              <a:tr h="787619">
                <a:tc>
                  <a:txBody>
                    <a:bodyPr/>
                    <a:lstStyle/>
                    <a:p>
                      <a:r>
                        <a:rPr lang="en-US" b="1" dirty="0">
                          <a:solidFill>
                            <a:srgbClr val="004991"/>
                          </a:solidFill>
                        </a:rPr>
                        <a:t>3</a:t>
                      </a:r>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val="1033495204"/>
                  </a:ext>
                </a:extLst>
              </a:tr>
            </a:tbl>
          </a:graphicData>
        </a:graphic>
      </p:graphicFrame>
      <p:sp>
        <p:nvSpPr>
          <p:cNvPr id="6" name="Rectangle 5">
            <a:extLst>
              <a:ext uri="{FF2B5EF4-FFF2-40B4-BE49-F238E27FC236}">
                <a16:creationId xmlns:a16="http://schemas.microsoft.com/office/drawing/2014/main" id="{9DE72129-B7FE-0C3A-ACC6-F4C026B65D2F}"/>
              </a:ext>
            </a:extLst>
          </p:cNvPr>
          <p:cNvSpPr/>
          <p:nvPr/>
        </p:nvSpPr>
        <p:spPr>
          <a:xfrm>
            <a:off x="9029718" y="1661893"/>
            <a:ext cx="1469553" cy="3582057"/>
          </a:xfrm>
          <a:prstGeom prst="rect">
            <a:avLst/>
          </a:prstGeom>
          <a:noFill/>
          <a:ln w="38100">
            <a:solidFill>
              <a:srgbClr val="EF6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91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C767E1DD-C142-9C97-AC89-D0CB6D91AEF5}"/>
              </a:ext>
            </a:extLst>
          </p:cNvPr>
          <p:cNvSpPr>
            <a:spLocks noGrp="1"/>
          </p:cNvSpPr>
          <p:nvPr>
            <p:ph sz="quarter" idx="10"/>
          </p:nvPr>
        </p:nvSpPr>
        <p:spPr>
          <a:xfrm>
            <a:off x="504826" y="381000"/>
            <a:ext cx="11111882" cy="762000"/>
          </a:xfrm>
        </p:spPr>
        <p:txBody>
          <a:bodyPr>
            <a:normAutofit/>
          </a:bodyPr>
          <a:lstStyle/>
          <a:p>
            <a:r>
              <a:rPr lang="en-US" sz="4000" dirty="0"/>
              <a:t>Plan of Action</a:t>
            </a:r>
          </a:p>
        </p:txBody>
      </p:sp>
      <p:graphicFrame>
        <p:nvGraphicFramePr>
          <p:cNvPr id="5" name="Table 4">
            <a:extLst>
              <a:ext uri="{FF2B5EF4-FFF2-40B4-BE49-F238E27FC236}">
                <a16:creationId xmlns:a16="http://schemas.microsoft.com/office/drawing/2014/main" id="{9C3E2592-5EE2-D5D6-059D-57285D490CFB}"/>
              </a:ext>
            </a:extLst>
          </p:cNvPr>
          <p:cNvGraphicFramePr>
            <a:graphicFrameLocks/>
          </p:cNvGraphicFramePr>
          <p:nvPr>
            <p:extLst>
              <p:ext uri="{D42A27DB-BD31-4B8C-83A1-F6EECF244321}">
                <p14:modId xmlns:p14="http://schemas.microsoft.com/office/powerpoint/2010/main" val="2314734113"/>
              </p:ext>
            </p:extLst>
          </p:nvPr>
        </p:nvGraphicFramePr>
        <p:xfrm>
          <a:off x="406851" y="1661893"/>
          <a:ext cx="11366046" cy="358205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87171">
                  <a:extLst>
                    <a:ext uri="{9D8B030D-6E8A-4147-A177-3AD203B41FA5}">
                      <a16:colId xmlns:a16="http://schemas.microsoft.com/office/drawing/2014/main" val="2453676108"/>
                    </a:ext>
                  </a:extLst>
                </a:gridCol>
                <a:gridCol w="985367">
                  <a:extLst>
                    <a:ext uri="{9D8B030D-6E8A-4147-A177-3AD203B41FA5}">
                      <a16:colId xmlns:a16="http://schemas.microsoft.com/office/drawing/2014/main" val="3849234325"/>
                    </a:ext>
                  </a:extLst>
                </a:gridCol>
                <a:gridCol w="1052172">
                  <a:extLst>
                    <a:ext uri="{9D8B030D-6E8A-4147-A177-3AD203B41FA5}">
                      <a16:colId xmlns:a16="http://schemas.microsoft.com/office/drawing/2014/main" val="1848785668"/>
                    </a:ext>
                  </a:extLst>
                </a:gridCol>
                <a:gridCol w="1102275">
                  <a:extLst>
                    <a:ext uri="{9D8B030D-6E8A-4147-A177-3AD203B41FA5}">
                      <a16:colId xmlns:a16="http://schemas.microsoft.com/office/drawing/2014/main" val="3449844546"/>
                    </a:ext>
                  </a:extLst>
                </a:gridCol>
                <a:gridCol w="1452998">
                  <a:extLst>
                    <a:ext uri="{9D8B030D-6E8A-4147-A177-3AD203B41FA5}">
                      <a16:colId xmlns:a16="http://schemas.microsoft.com/office/drawing/2014/main" val="353243971"/>
                    </a:ext>
                  </a:extLst>
                </a:gridCol>
                <a:gridCol w="1797382">
                  <a:extLst>
                    <a:ext uri="{9D8B030D-6E8A-4147-A177-3AD203B41FA5}">
                      <a16:colId xmlns:a16="http://schemas.microsoft.com/office/drawing/2014/main" val="4214165549"/>
                    </a:ext>
                  </a:extLst>
                </a:gridCol>
                <a:gridCol w="1058512">
                  <a:extLst>
                    <a:ext uri="{9D8B030D-6E8A-4147-A177-3AD203B41FA5}">
                      <a16:colId xmlns:a16="http://schemas.microsoft.com/office/drawing/2014/main" val="3270642791"/>
                    </a:ext>
                  </a:extLst>
                </a:gridCol>
                <a:gridCol w="1467275">
                  <a:extLst>
                    <a:ext uri="{9D8B030D-6E8A-4147-A177-3AD203B41FA5}">
                      <a16:colId xmlns:a16="http://schemas.microsoft.com/office/drawing/2014/main" val="3942262665"/>
                    </a:ext>
                  </a:extLst>
                </a:gridCol>
                <a:gridCol w="1262894">
                  <a:extLst>
                    <a:ext uri="{9D8B030D-6E8A-4147-A177-3AD203B41FA5}">
                      <a16:colId xmlns:a16="http://schemas.microsoft.com/office/drawing/2014/main" val="1012407467"/>
                    </a:ext>
                  </a:extLst>
                </a:gridCol>
              </a:tblGrid>
              <a:tr h="1219200">
                <a:tc>
                  <a:txBody>
                    <a:bodyPr/>
                    <a:lstStyle/>
                    <a:p>
                      <a:pPr algn="ctr"/>
                      <a:r>
                        <a:rPr lang="en-US" sz="1800" dirty="0"/>
                        <a:t>Steps in Process</a:t>
                      </a:r>
                    </a:p>
                  </a:txBody>
                  <a:tcPr>
                    <a:solidFill>
                      <a:srgbClr val="2E72A5"/>
                    </a:solidFill>
                  </a:tcPr>
                </a:tc>
                <a:tc>
                  <a:txBody>
                    <a:bodyPr/>
                    <a:lstStyle/>
                    <a:p>
                      <a:pPr algn="ctr"/>
                      <a:r>
                        <a:rPr lang="en-US" sz="1800" dirty="0"/>
                        <a:t>Failure Mode</a:t>
                      </a:r>
                    </a:p>
                  </a:txBody>
                  <a:tcPr>
                    <a:solidFill>
                      <a:srgbClr val="2E72A5"/>
                    </a:solidFill>
                  </a:tcPr>
                </a:tc>
                <a:tc>
                  <a:txBody>
                    <a:bodyPr/>
                    <a:lstStyle/>
                    <a:p>
                      <a:pPr algn="ctr"/>
                      <a:r>
                        <a:rPr lang="en-US" sz="1800" dirty="0"/>
                        <a:t>Failure Causes</a:t>
                      </a:r>
                    </a:p>
                  </a:txBody>
                  <a:tcPr>
                    <a:solidFill>
                      <a:srgbClr val="2E72A5"/>
                    </a:solidFill>
                  </a:tcPr>
                </a:tc>
                <a:tc>
                  <a:txBody>
                    <a:bodyPr/>
                    <a:lstStyle/>
                    <a:p>
                      <a:pPr algn="ctr"/>
                      <a:r>
                        <a:rPr lang="en-US" sz="1800" dirty="0"/>
                        <a:t>Failure Effects</a:t>
                      </a:r>
                    </a:p>
                  </a:txBody>
                  <a:tcPr>
                    <a:solidFill>
                      <a:srgbClr val="2E72A5"/>
                    </a:solidFill>
                  </a:tcPr>
                </a:tc>
                <a:tc>
                  <a:txBody>
                    <a:bodyPr/>
                    <a:lstStyle/>
                    <a:p>
                      <a:pPr algn="ctr"/>
                      <a:r>
                        <a:rPr lang="en-US" sz="1800" dirty="0"/>
                        <a:t>Likelihood of Occurrence (0-10)</a:t>
                      </a:r>
                    </a:p>
                  </a:txBody>
                  <a:tcPr>
                    <a:solidFill>
                      <a:srgbClr val="2E72A5"/>
                    </a:solidFill>
                  </a:tcPr>
                </a:tc>
                <a:tc>
                  <a:txBody>
                    <a:bodyPr/>
                    <a:lstStyle/>
                    <a:p>
                      <a:pPr algn="ctr"/>
                      <a:r>
                        <a:rPr lang="en-US" sz="1800" dirty="0"/>
                        <a:t>Likelihood of Detection (0-10)</a:t>
                      </a:r>
                    </a:p>
                  </a:txBody>
                  <a:tcPr>
                    <a:solidFill>
                      <a:srgbClr val="2E72A5"/>
                    </a:solidFill>
                  </a:tcPr>
                </a:tc>
                <a:tc>
                  <a:txBody>
                    <a:bodyPr/>
                    <a:lstStyle/>
                    <a:p>
                      <a:pPr algn="ctr"/>
                      <a:r>
                        <a:rPr lang="en-US" sz="1800" dirty="0"/>
                        <a:t>Severity  (0-10)</a:t>
                      </a:r>
                    </a:p>
                  </a:txBody>
                  <a:tcPr>
                    <a:solidFill>
                      <a:srgbClr val="2E72A5"/>
                    </a:solidFill>
                  </a:tcPr>
                </a:tc>
                <a:tc>
                  <a:txBody>
                    <a:bodyPr/>
                    <a:lstStyle/>
                    <a:p>
                      <a:pPr algn="ctr"/>
                      <a:r>
                        <a:rPr lang="en-US" sz="1800" dirty="0"/>
                        <a:t>Risk Profile Number (RPN)</a:t>
                      </a:r>
                    </a:p>
                  </a:txBody>
                  <a:tcPr>
                    <a:solidFill>
                      <a:srgbClr val="2E72A5"/>
                    </a:solidFill>
                  </a:tcPr>
                </a:tc>
                <a:tc>
                  <a:txBody>
                    <a:bodyPr/>
                    <a:lstStyle/>
                    <a:p>
                      <a:pPr algn="ctr"/>
                      <a:r>
                        <a:rPr lang="en-US" sz="1800" dirty="0"/>
                        <a:t>Actions to Reduce Occurrence of Failure</a:t>
                      </a:r>
                    </a:p>
                  </a:txBody>
                  <a:tcPr>
                    <a:solidFill>
                      <a:srgbClr val="2E72A5"/>
                    </a:solidFill>
                  </a:tcPr>
                </a:tc>
                <a:extLst>
                  <a:ext uri="{0D108BD9-81ED-4DB2-BD59-A6C34878D82A}">
                    <a16:rowId xmlns:a16="http://schemas.microsoft.com/office/drawing/2014/main" val="2164001686"/>
                  </a:ext>
                </a:extLst>
              </a:tr>
              <a:tr h="787619">
                <a:tc>
                  <a:txBody>
                    <a:bodyPr/>
                    <a:lstStyle/>
                    <a:p>
                      <a:r>
                        <a:rPr lang="en-US" b="1" dirty="0">
                          <a:solidFill>
                            <a:srgbClr val="004991"/>
                          </a:solidFill>
                        </a:rPr>
                        <a:t>1</a:t>
                      </a:r>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val="580645305"/>
                  </a:ext>
                </a:extLst>
              </a:tr>
              <a:tr h="787619">
                <a:tc>
                  <a:txBody>
                    <a:bodyPr/>
                    <a:lstStyle/>
                    <a:p>
                      <a:r>
                        <a:rPr lang="en-US" b="1" dirty="0">
                          <a:solidFill>
                            <a:srgbClr val="004991"/>
                          </a:solidFill>
                        </a:rPr>
                        <a:t>2</a:t>
                      </a:r>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4162543678"/>
                  </a:ext>
                </a:extLst>
              </a:tr>
              <a:tr h="787619">
                <a:tc>
                  <a:txBody>
                    <a:bodyPr/>
                    <a:lstStyle/>
                    <a:p>
                      <a:r>
                        <a:rPr lang="en-US" b="1" dirty="0">
                          <a:solidFill>
                            <a:srgbClr val="004991"/>
                          </a:solidFill>
                        </a:rPr>
                        <a:t>3</a:t>
                      </a:r>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tc>
                  <a:txBody>
                    <a:bodyPr/>
                    <a:lstStyle/>
                    <a:p>
                      <a:endParaRPr lang="en-US" dirty="0"/>
                    </a:p>
                  </a:txBody>
                  <a:tcPr>
                    <a:solidFill>
                      <a:schemeClr val="accent5">
                        <a:lumMod val="20000"/>
                        <a:lumOff val="80000"/>
                      </a:schemeClr>
                    </a:solidFill>
                  </a:tcPr>
                </a:tc>
                <a:extLst>
                  <a:ext uri="{0D108BD9-81ED-4DB2-BD59-A6C34878D82A}">
                    <a16:rowId xmlns:a16="http://schemas.microsoft.com/office/drawing/2014/main" val="1033495204"/>
                  </a:ext>
                </a:extLst>
              </a:tr>
            </a:tbl>
          </a:graphicData>
        </a:graphic>
      </p:graphicFrame>
      <p:sp>
        <p:nvSpPr>
          <p:cNvPr id="6" name="Rectangle 5">
            <a:extLst>
              <a:ext uri="{FF2B5EF4-FFF2-40B4-BE49-F238E27FC236}">
                <a16:creationId xmlns:a16="http://schemas.microsoft.com/office/drawing/2014/main" id="{FA900175-DA83-BF15-E6E9-8FBD94E91B33}"/>
              </a:ext>
            </a:extLst>
          </p:cNvPr>
          <p:cNvSpPr/>
          <p:nvPr/>
        </p:nvSpPr>
        <p:spPr>
          <a:xfrm>
            <a:off x="10515600" y="1661893"/>
            <a:ext cx="1257297" cy="3582057"/>
          </a:xfrm>
          <a:prstGeom prst="rect">
            <a:avLst/>
          </a:prstGeom>
          <a:noFill/>
          <a:ln w="38100">
            <a:solidFill>
              <a:srgbClr val="EF6B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81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91B1-72A9-0D88-D200-3DAA5CCC29FD}"/>
              </a:ext>
            </a:extLst>
          </p:cNvPr>
          <p:cNvSpPr>
            <a:spLocks noGrp="1"/>
          </p:cNvSpPr>
          <p:nvPr>
            <p:ph type="title"/>
          </p:nvPr>
        </p:nvSpPr>
        <p:spPr>
          <a:xfrm>
            <a:off x="1126937" y="2356690"/>
            <a:ext cx="6939091" cy="1325563"/>
          </a:xfrm>
        </p:spPr>
        <p:txBody>
          <a:bodyPr>
            <a:normAutofit/>
          </a:bodyPr>
          <a:lstStyle/>
          <a:p>
            <a:r>
              <a:rPr lang="en-US" sz="6000" dirty="0"/>
              <a:t>Let’s give it shot!</a:t>
            </a:r>
          </a:p>
        </p:txBody>
      </p:sp>
    </p:spTree>
    <p:extLst>
      <p:ext uri="{BB962C8B-B14F-4D97-AF65-F5344CB8AC3E}">
        <p14:creationId xmlns:p14="http://schemas.microsoft.com/office/powerpoint/2010/main" val="3860848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38D8B7D-E9FF-452D-A04D-D5A46996DDD2}"/>
              </a:ext>
            </a:extLst>
          </p:cNvPr>
          <p:cNvSpPr txBox="1">
            <a:spLocks/>
          </p:cNvSpPr>
          <p:nvPr/>
        </p:nvSpPr>
        <p:spPr>
          <a:xfrm>
            <a:off x="294236" y="2599006"/>
            <a:ext cx="5737267" cy="4572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3200" kern="1200">
                <a:solidFill>
                  <a:srgbClr val="68686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rgbClr val="6868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a:solidFill>
                  <a:srgbClr val="004991"/>
                </a:solidFill>
              </a:rPr>
              <a:t>Stacie Jenkins, MSN, RN, CPSO</a:t>
            </a:r>
          </a:p>
          <a:p>
            <a:pPr algn="ctr"/>
            <a:r>
              <a:rPr lang="en-US" sz="2400" dirty="0">
                <a:solidFill>
                  <a:schemeClr val="bg2">
                    <a:lumMod val="25000"/>
                  </a:schemeClr>
                </a:solidFill>
              </a:rPr>
              <a:t>Vice President, Patient Safety &amp; Risk</a:t>
            </a:r>
          </a:p>
          <a:p>
            <a:pPr algn="ctr"/>
            <a:r>
              <a:rPr lang="en-US" sz="2400" b="1" dirty="0">
                <a:solidFill>
                  <a:srgbClr val="004991"/>
                </a:solidFill>
              </a:rPr>
              <a:t>(318) 368-3823</a:t>
            </a:r>
          </a:p>
          <a:p>
            <a:pPr algn="ctr"/>
            <a:r>
              <a:rPr lang="en-US" sz="2400" b="1" dirty="0">
                <a:solidFill>
                  <a:srgbClr val="004991"/>
                </a:solidFill>
              </a:rPr>
              <a:t>StacieJenkins@LHATrustFunds.com</a:t>
            </a:r>
          </a:p>
          <a:p>
            <a:pPr algn="ctr"/>
            <a:endParaRPr lang="en-US" sz="2400" dirty="0"/>
          </a:p>
        </p:txBody>
      </p:sp>
      <p:sp>
        <p:nvSpPr>
          <p:cNvPr id="3" name="Content Placeholder 2">
            <a:extLst>
              <a:ext uri="{FF2B5EF4-FFF2-40B4-BE49-F238E27FC236}">
                <a16:creationId xmlns:a16="http://schemas.microsoft.com/office/drawing/2014/main" id="{81584E4D-C309-B9BE-0EB4-78915EAA8BFB}"/>
              </a:ext>
            </a:extLst>
          </p:cNvPr>
          <p:cNvSpPr txBox="1">
            <a:spLocks/>
          </p:cNvSpPr>
          <p:nvPr/>
        </p:nvSpPr>
        <p:spPr>
          <a:xfrm>
            <a:off x="6177975" y="2604445"/>
            <a:ext cx="5737267" cy="4572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3200" kern="1200">
                <a:solidFill>
                  <a:srgbClr val="68686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rgbClr val="6868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1" dirty="0">
                <a:solidFill>
                  <a:srgbClr val="004991"/>
                </a:solidFill>
              </a:rPr>
              <a:t>Lindsay Minzey</a:t>
            </a:r>
          </a:p>
          <a:p>
            <a:pPr algn="ctr"/>
            <a:r>
              <a:rPr lang="en-US" sz="2400" dirty="0">
                <a:solidFill>
                  <a:schemeClr val="bg2">
                    <a:lumMod val="25000"/>
                  </a:schemeClr>
                </a:solidFill>
              </a:rPr>
              <a:t>Business Development Specialist</a:t>
            </a:r>
          </a:p>
          <a:p>
            <a:pPr algn="ctr"/>
            <a:r>
              <a:rPr lang="en-US" sz="2400" b="1" dirty="0">
                <a:solidFill>
                  <a:srgbClr val="004991"/>
                </a:solidFill>
              </a:rPr>
              <a:t>(225) 202-3127</a:t>
            </a:r>
          </a:p>
          <a:p>
            <a:pPr algn="ctr"/>
            <a:r>
              <a:rPr lang="en-US" sz="2400" b="1" dirty="0">
                <a:solidFill>
                  <a:srgbClr val="004991"/>
                </a:solidFill>
              </a:rPr>
              <a:t>LindsayMinzey@LHATrustFunds.com</a:t>
            </a:r>
          </a:p>
          <a:p>
            <a:pPr algn="ctr"/>
            <a:endParaRPr lang="en-US" sz="2400" dirty="0"/>
          </a:p>
        </p:txBody>
      </p:sp>
    </p:spTree>
    <p:extLst>
      <p:ext uri="{BB962C8B-B14F-4D97-AF65-F5344CB8AC3E}">
        <p14:creationId xmlns:p14="http://schemas.microsoft.com/office/powerpoint/2010/main" val="192401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sz="quarter" idx="10"/>
          </p:nvPr>
        </p:nvSpPr>
        <p:spPr>
          <a:xfrm>
            <a:off x="596900" y="381000"/>
            <a:ext cx="11019808" cy="762000"/>
          </a:xfrm>
        </p:spPr>
        <p:txBody>
          <a:bodyPr>
            <a:normAutofit/>
          </a:bodyPr>
          <a:lstStyle/>
          <a:p>
            <a:r>
              <a:rPr lang="en-US" sz="4000" dirty="0"/>
              <a:t>Objectives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4571" y="2129821"/>
            <a:ext cx="5007429" cy="4530531"/>
          </a:xfrm>
          <a:prstGeom prst="rect">
            <a:avLst/>
          </a:prstGeom>
        </p:spPr>
      </p:pic>
      <p:sp>
        <p:nvSpPr>
          <p:cNvPr id="5" name="Content Placeholder 2"/>
          <p:cNvSpPr>
            <a:spLocks noGrp="1"/>
          </p:cNvSpPr>
          <p:nvPr>
            <p:ph sz="quarter" idx="11"/>
          </p:nvPr>
        </p:nvSpPr>
        <p:spPr>
          <a:xfrm>
            <a:off x="990600" y="1498600"/>
            <a:ext cx="10134600" cy="4000500"/>
          </a:xfrm>
        </p:spPr>
        <p:txBody>
          <a:bodyPr>
            <a:normAutofit/>
          </a:bodyPr>
          <a:lstStyle/>
          <a:p>
            <a:pPr marL="457200" indent="-457200">
              <a:spcAft>
                <a:spcPts val="1200"/>
              </a:spcAft>
              <a:buClr>
                <a:srgbClr val="004991"/>
              </a:buClr>
              <a:buFont typeface="Wingdings" panose="05000000000000000000" pitchFamily="2" charset="2"/>
              <a:buChar char="§"/>
            </a:pPr>
            <a:r>
              <a:rPr lang="en-US" sz="3400" b="0" dirty="0">
                <a:solidFill>
                  <a:schemeClr val="tx2">
                    <a:lumMod val="75000"/>
                  </a:schemeClr>
                </a:solidFill>
              </a:rPr>
              <a:t>Discuss why FMEA is useful as a proactive risk management tool.</a:t>
            </a:r>
          </a:p>
          <a:p>
            <a:pPr marL="457200" indent="-457200">
              <a:spcAft>
                <a:spcPts val="1200"/>
              </a:spcAft>
              <a:buClr>
                <a:srgbClr val="004991"/>
              </a:buClr>
              <a:buFont typeface="Wingdings" panose="05000000000000000000" pitchFamily="2" charset="2"/>
              <a:buChar char="§"/>
            </a:pPr>
            <a:r>
              <a:rPr lang="en-US" sz="3400" b="0" dirty="0">
                <a:solidFill>
                  <a:schemeClr val="tx2">
                    <a:lumMod val="75000"/>
                  </a:schemeClr>
                </a:solidFill>
              </a:rPr>
              <a:t>Learn how to complete an FMEA.</a:t>
            </a:r>
          </a:p>
          <a:p>
            <a:pPr marL="457200" indent="-457200">
              <a:buClr>
                <a:srgbClr val="004991"/>
              </a:buClr>
              <a:buFont typeface="Wingdings" panose="05000000000000000000" pitchFamily="2" charset="2"/>
              <a:buChar char="§"/>
            </a:pPr>
            <a:r>
              <a:rPr lang="en-US" sz="3400" b="0" dirty="0">
                <a:solidFill>
                  <a:schemeClr val="tx2">
                    <a:lumMod val="75000"/>
                  </a:schemeClr>
                </a:solidFill>
              </a:rPr>
              <a:t>Learn how to identify areas </a:t>
            </a:r>
            <a:br>
              <a:rPr lang="en-US" sz="3400" b="0" dirty="0">
                <a:solidFill>
                  <a:schemeClr val="tx2">
                    <a:lumMod val="75000"/>
                  </a:schemeClr>
                </a:solidFill>
              </a:rPr>
            </a:br>
            <a:r>
              <a:rPr lang="en-US" sz="3400" b="0" dirty="0">
                <a:solidFill>
                  <a:schemeClr val="tx2">
                    <a:lumMod val="75000"/>
                  </a:schemeClr>
                </a:solidFill>
              </a:rPr>
              <a:t>that may be problematic for </a:t>
            </a:r>
            <a:br>
              <a:rPr lang="en-US" sz="3400" b="0" dirty="0">
                <a:solidFill>
                  <a:schemeClr val="tx2">
                    <a:lumMod val="75000"/>
                  </a:schemeClr>
                </a:solidFill>
              </a:rPr>
            </a:br>
            <a:r>
              <a:rPr lang="en-US" sz="3400" b="0" dirty="0">
                <a:solidFill>
                  <a:schemeClr val="tx2">
                    <a:lumMod val="75000"/>
                  </a:schemeClr>
                </a:solidFill>
              </a:rPr>
              <a:t>performance improvement.</a:t>
            </a:r>
            <a:endParaRPr lang="en-US" sz="3400" dirty="0">
              <a:solidFill>
                <a:srgbClr val="5C5C5C"/>
              </a:solidFill>
            </a:endParaRPr>
          </a:p>
        </p:txBody>
      </p:sp>
    </p:spTree>
    <p:extLst>
      <p:ext uri="{BB962C8B-B14F-4D97-AF65-F5344CB8AC3E}">
        <p14:creationId xmlns:p14="http://schemas.microsoft.com/office/powerpoint/2010/main" val="370400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road sign&#10;&#10;Description automatically generated with medium confidence">
            <a:extLst>
              <a:ext uri="{FF2B5EF4-FFF2-40B4-BE49-F238E27FC236}">
                <a16:creationId xmlns:a16="http://schemas.microsoft.com/office/drawing/2014/main" id="{7F018450-31CC-4D84-80A5-6E4828A3A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5210" y="840313"/>
            <a:ext cx="5817593" cy="5817593"/>
          </a:xfrm>
          <a:prstGeom prst="rect">
            <a:avLst/>
          </a:prstGeom>
        </p:spPr>
      </p:pic>
      <p:sp>
        <p:nvSpPr>
          <p:cNvPr id="10" name="Content Placeholder 2">
            <a:extLst>
              <a:ext uri="{FF2B5EF4-FFF2-40B4-BE49-F238E27FC236}">
                <a16:creationId xmlns:a16="http://schemas.microsoft.com/office/drawing/2014/main" id="{9A291831-FC54-82BB-38DE-4F3E0DC2AFEC}"/>
              </a:ext>
            </a:extLst>
          </p:cNvPr>
          <p:cNvSpPr txBox="1">
            <a:spLocks/>
          </p:cNvSpPr>
          <p:nvPr/>
        </p:nvSpPr>
        <p:spPr>
          <a:xfrm>
            <a:off x="861086" y="1457956"/>
            <a:ext cx="5135953" cy="45121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200" b="1" kern="1200">
                <a:solidFill>
                  <a:srgbClr val="0049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rgbClr val="6868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dirty="0"/>
          </a:p>
        </p:txBody>
      </p:sp>
      <p:sp>
        <p:nvSpPr>
          <p:cNvPr id="11" name="Content Placeholder 1">
            <a:extLst>
              <a:ext uri="{FF2B5EF4-FFF2-40B4-BE49-F238E27FC236}">
                <a16:creationId xmlns:a16="http://schemas.microsoft.com/office/drawing/2014/main" id="{42A6F977-4641-A3F4-FACC-8D5557F07DBA}"/>
              </a:ext>
            </a:extLst>
          </p:cNvPr>
          <p:cNvSpPr>
            <a:spLocks noGrp="1"/>
          </p:cNvSpPr>
          <p:nvPr>
            <p:ph sz="quarter" idx="10"/>
          </p:nvPr>
        </p:nvSpPr>
        <p:spPr>
          <a:xfrm>
            <a:off x="596900" y="381000"/>
            <a:ext cx="10972800" cy="762000"/>
          </a:xfrm>
        </p:spPr>
        <p:txBody>
          <a:bodyPr>
            <a:normAutofit/>
          </a:bodyPr>
          <a:lstStyle/>
          <a:p>
            <a:r>
              <a:rPr lang="en-US" sz="4000" dirty="0"/>
              <a:t>Reactive vs. Proactive</a:t>
            </a:r>
          </a:p>
        </p:txBody>
      </p:sp>
      <p:sp>
        <p:nvSpPr>
          <p:cNvPr id="12" name="TextBox 11">
            <a:extLst>
              <a:ext uri="{FF2B5EF4-FFF2-40B4-BE49-F238E27FC236}">
                <a16:creationId xmlns:a16="http://schemas.microsoft.com/office/drawing/2014/main" id="{7B803898-14C0-BB51-926F-7D155B0E9959}"/>
              </a:ext>
            </a:extLst>
          </p:cNvPr>
          <p:cNvSpPr txBox="1"/>
          <p:nvPr/>
        </p:nvSpPr>
        <p:spPr>
          <a:xfrm>
            <a:off x="699250" y="2373711"/>
            <a:ext cx="5656653" cy="1938992"/>
          </a:xfrm>
          <a:prstGeom prst="rect">
            <a:avLst/>
          </a:prstGeom>
          <a:noFill/>
        </p:spPr>
        <p:txBody>
          <a:bodyPr wrap="square" rtlCol="0">
            <a:spAutoFit/>
          </a:bodyPr>
          <a:lstStyle/>
          <a:p>
            <a:r>
              <a:rPr lang="en-US" sz="6000" dirty="0">
                <a:solidFill>
                  <a:srgbClr val="004991"/>
                </a:solidFill>
                <a:latin typeface="Arial Black" panose="020B0A04020102020204" pitchFamily="34" charset="0"/>
              </a:rPr>
              <a:t>What is your approach?</a:t>
            </a:r>
          </a:p>
        </p:txBody>
      </p:sp>
    </p:spTree>
    <p:extLst>
      <p:ext uri="{BB962C8B-B14F-4D97-AF65-F5344CB8AC3E}">
        <p14:creationId xmlns:p14="http://schemas.microsoft.com/office/powerpoint/2010/main" val="159863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firefighter putting out a fire&#10;&#10;Description automatically generated">
            <a:extLst>
              <a:ext uri="{FF2B5EF4-FFF2-40B4-BE49-F238E27FC236}">
                <a16:creationId xmlns:a16="http://schemas.microsoft.com/office/drawing/2014/main" id="{26313DDF-B6D3-D675-7E16-509E8635A4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600698" y="330200"/>
            <a:ext cx="6096001" cy="6096000"/>
          </a:xfrm>
          <a:prstGeom prst="rect">
            <a:avLst/>
          </a:prstGeom>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3EAA2C07-9E33-4414-95CF-9B12C7E448E3}"/>
              </a:ext>
            </a:extLst>
          </p:cNvPr>
          <p:cNvSpPr>
            <a:spLocks noGrp="1"/>
          </p:cNvSpPr>
          <p:nvPr>
            <p:ph sz="quarter" idx="10"/>
          </p:nvPr>
        </p:nvSpPr>
        <p:spPr>
          <a:xfrm>
            <a:off x="377826" y="381000"/>
            <a:ext cx="4854574" cy="762000"/>
          </a:xfrm>
        </p:spPr>
        <p:txBody>
          <a:bodyPr>
            <a:noAutofit/>
          </a:bodyPr>
          <a:lstStyle/>
          <a:p>
            <a:r>
              <a:rPr lang="en-US" sz="4000" dirty="0"/>
              <a:t>Always Reactive?</a:t>
            </a:r>
          </a:p>
        </p:txBody>
      </p:sp>
      <p:sp>
        <p:nvSpPr>
          <p:cNvPr id="4" name="Content Placeholder 3">
            <a:extLst>
              <a:ext uri="{FF2B5EF4-FFF2-40B4-BE49-F238E27FC236}">
                <a16:creationId xmlns:a16="http://schemas.microsoft.com/office/drawing/2014/main" id="{D2124BF5-E86B-4A25-9BA2-F5BFF1930F27}"/>
              </a:ext>
            </a:extLst>
          </p:cNvPr>
          <p:cNvSpPr>
            <a:spLocks noGrp="1"/>
          </p:cNvSpPr>
          <p:nvPr>
            <p:ph sz="quarter" idx="11"/>
          </p:nvPr>
        </p:nvSpPr>
        <p:spPr>
          <a:xfrm>
            <a:off x="1136996" y="1428750"/>
            <a:ext cx="3206403" cy="4000500"/>
          </a:xfrm>
        </p:spPr>
        <p:txBody>
          <a:bodyPr>
            <a:noAutofit/>
          </a:bodyPr>
          <a:lstStyle/>
          <a:p>
            <a:pPr marL="457200" indent="-457200">
              <a:spcBef>
                <a:spcPts val="0"/>
              </a:spcBef>
              <a:spcAft>
                <a:spcPts val="3000"/>
              </a:spcAft>
              <a:buClr>
                <a:srgbClr val="004991"/>
              </a:buClr>
              <a:buFont typeface="Wingdings" panose="05000000000000000000" pitchFamily="2" charset="2"/>
              <a:buChar char="§"/>
            </a:pPr>
            <a:r>
              <a:rPr lang="en-US" sz="3600" dirty="0">
                <a:solidFill>
                  <a:schemeClr val="tx2">
                    <a:lumMod val="75000"/>
                  </a:schemeClr>
                </a:solidFill>
              </a:rPr>
              <a:t>Learn</a:t>
            </a:r>
          </a:p>
          <a:p>
            <a:pPr marL="457200" indent="-457200">
              <a:spcBef>
                <a:spcPts val="0"/>
              </a:spcBef>
              <a:spcAft>
                <a:spcPts val="3000"/>
              </a:spcAft>
              <a:buClr>
                <a:srgbClr val="004991"/>
              </a:buClr>
              <a:buFont typeface="Wingdings" panose="05000000000000000000" pitchFamily="2" charset="2"/>
              <a:buChar char="§"/>
            </a:pPr>
            <a:r>
              <a:rPr lang="en-US" sz="3600" dirty="0">
                <a:solidFill>
                  <a:schemeClr val="tx2">
                    <a:lumMod val="75000"/>
                  </a:schemeClr>
                </a:solidFill>
              </a:rPr>
              <a:t>Evaluate </a:t>
            </a:r>
          </a:p>
          <a:p>
            <a:pPr marL="457200" indent="-457200">
              <a:spcBef>
                <a:spcPts val="0"/>
              </a:spcBef>
              <a:spcAft>
                <a:spcPts val="3000"/>
              </a:spcAft>
              <a:buClr>
                <a:srgbClr val="004991"/>
              </a:buClr>
              <a:buFont typeface="Wingdings" panose="05000000000000000000" pitchFamily="2" charset="2"/>
              <a:buChar char="§"/>
            </a:pPr>
            <a:r>
              <a:rPr lang="en-US" sz="3600" dirty="0">
                <a:solidFill>
                  <a:schemeClr val="tx2">
                    <a:lumMod val="75000"/>
                  </a:schemeClr>
                </a:solidFill>
              </a:rPr>
              <a:t>Improve</a:t>
            </a:r>
          </a:p>
          <a:p>
            <a:pPr marL="457200" indent="-457200">
              <a:spcBef>
                <a:spcPts val="0"/>
              </a:spcBef>
              <a:spcAft>
                <a:spcPts val="3000"/>
              </a:spcAft>
              <a:buClr>
                <a:srgbClr val="004991"/>
              </a:buClr>
              <a:buFont typeface="Wingdings" panose="05000000000000000000" pitchFamily="2" charset="2"/>
              <a:buChar char="§"/>
            </a:pPr>
            <a:r>
              <a:rPr lang="en-US" sz="3600" dirty="0">
                <a:solidFill>
                  <a:schemeClr val="tx2">
                    <a:lumMod val="75000"/>
                  </a:schemeClr>
                </a:solidFill>
              </a:rPr>
              <a:t>Prevent</a:t>
            </a:r>
          </a:p>
        </p:txBody>
      </p:sp>
    </p:spTree>
    <p:extLst>
      <p:ext uri="{BB962C8B-B14F-4D97-AF65-F5344CB8AC3E}">
        <p14:creationId xmlns:p14="http://schemas.microsoft.com/office/powerpoint/2010/main" val="5127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AA2C07-9E33-4414-95CF-9B12C7E448E3}"/>
              </a:ext>
            </a:extLst>
          </p:cNvPr>
          <p:cNvSpPr>
            <a:spLocks noGrp="1"/>
          </p:cNvSpPr>
          <p:nvPr>
            <p:ph sz="quarter" idx="10"/>
          </p:nvPr>
        </p:nvSpPr>
        <p:spPr>
          <a:xfrm>
            <a:off x="492126" y="381000"/>
            <a:ext cx="3489672" cy="762000"/>
          </a:xfrm>
        </p:spPr>
        <p:txBody>
          <a:bodyPr>
            <a:normAutofit/>
          </a:bodyPr>
          <a:lstStyle/>
          <a:p>
            <a:r>
              <a:rPr lang="en-US" sz="4000" dirty="0"/>
              <a:t>What if…</a:t>
            </a:r>
          </a:p>
        </p:txBody>
      </p:sp>
      <p:sp>
        <p:nvSpPr>
          <p:cNvPr id="4" name="Content Placeholder 3">
            <a:extLst>
              <a:ext uri="{FF2B5EF4-FFF2-40B4-BE49-F238E27FC236}">
                <a16:creationId xmlns:a16="http://schemas.microsoft.com/office/drawing/2014/main" id="{D2124BF5-E86B-4A25-9BA2-F5BFF1930F27}"/>
              </a:ext>
            </a:extLst>
          </p:cNvPr>
          <p:cNvSpPr>
            <a:spLocks noGrp="1"/>
          </p:cNvSpPr>
          <p:nvPr>
            <p:ph sz="quarter" idx="11"/>
          </p:nvPr>
        </p:nvSpPr>
        <p:spPr>
          <a:xfrm>
            <a:off x="1060796" y="1428750"/>
            <a:ext cx="3489672" cy="4000500"/>
          </a:xfrm>
        </p:spPr>
        <p:txBody>
          <a:bodyPr>
            <a:noAutofit/>
          </a:bodyPr>
          <a:lstStyle/>
          <a:p>
            <a:pPr marL="457200" indent="-457200">
              <a:spcBef>
                <a:spcPts val="0"/>
              </a:spcBef>
              <a:spcAft>
                <a:spcPts val="3000"/>
              </a:spcAft>
              <a:buClr>
                <a:srgbClr val="004991"/>
              </a:buClr>
              <a:buFont typeface="Wingdings" panose="05000000000000000000" pitchFamily="2" charset="2"/>
              <a:buChar char="§"/>
            </a:pPr>
            <a:r>
              <a:rPr lang="en-US" sz="3600" dirty="0">
                <a:solidFill>
                  <a:schemeClr val="tx2">
                    <a:lumMod val="75000"/>
                  </a:schemeClr>
                </a:solidFill>
              </a:rPr>
              <a:t>Evaluate</a:t>
            </a:r>
          </a:p>
          <a:p>
            <a:pPr marL="457200" indent="-457200">
              <a:spcBef>
                <a:spcPts val="0"/>
              </a:spcBef>
              <a:spcAft>
                <a:spcPts val="3000"/>
              </a:spcAft>
              <a:buClr>
                <a:srgbClr val="004991"/>
              </a:buClr>
              <a:buFont typeface="Wingdings" panose="05000000000000000000" pitchFamily="2" charset="2"/>
              <a:buChar char="§"/>
            </a:pPr>
            <a:r>
              <a:rPr lang="en-US" sz="3600" dirty="0">
                <a:solidFill>
                  <a:schemeClr val="tx2">
                    <a:lumMod val="75000"/>
                  </a:schemeClr>
                </a:solidFill>
              </a:rPr>
              <a:t>Identify</a:t>
            </a:r>
          </a:p>
          <a:p>
            <a:pPr marL="457200" indent="-457200">
              <a:spcBef>
                <a:spcPts val="0"/>
              </a:spcBef>
              <a:spcAft>
                <a:spcPts val="3000"/>
              </a:spcAft>
              <a:buClr>
                <a:srgbClr val="004991"/>
              </a:buClr>
              <a:buFont typeface="Wingdings" panose="05000000000000000000" pitchFamily="2" charset="2"/>
              <a:buChar char="§"/>
            </a:pPr>
            <a:r>
              <a:rPr lang="en-US" sz="3600" dirty="0">
                <a:solidFill>
                  <a:schemeClr val="tx2">
                    <a:lumMod val="75000"/>
                  </a:schemeClr>
                </a:solidFill>
              </a:rPr>
              <a:t>Implement</a:t>
            </a:r>
          </a:p>
          <a:p>
            <a:pPr marL="457200" indent="-457200">
              <a:spcBef>
                <a:spcPts val="0"/>
              </a:spcBef>
              <a:spcAft>
                <a:spcPts val="3000"/>
              </a:spcAft>
              <a:buClr>
                <a:srgbClr val="004991"/>
              </a:buClr>
              <a:buFont typeface="Wingdings" panose="05000000000000000000" pitchFamily="2" charset="2"/>
              <a:buChar char="§"/>
            </a:pPr>
            <a:r>
              <a:rPr lang="en-US" sz="3600" dirty="0">
                <a:solidFill>
                  <a:schemeClr val="tx2">
                    <a:lumMod val="75000"/>
                  </a:schemeClr>
                </a:solidFill>
              </a:rPr>
              <a:t>Prevent Harm</a:t>
            </a:r>
          </a:p>
        </p:txBody>
      </p:sp>
      <p:pic>
        <p:nvPicPr>
          <p:cNvPr id="7" name="Picture 6" descr="A person's hand on a calculator&#10;&#10;Description automatically generated with low confidence">
            <a:extLst>
              <a:ext uri="{FF2B5EF4-FFF2-40B4-BE49-F238E27FC236}">
                <a16:creationId xmlns:a16="http://schemas.microsoft.com/office/drawing/2014/main" id="{0068FBEA-9D71-A5C2-59A3-61F030BBDB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83868" y="1235528"/>
            <a:ext cx="6965232" cy="438694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836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lage of cupcakes&#10;&#10;Description automatically generated with medium confidence">
            <a:extLst>
              <a:ext uri="{FF2B5EF4-FFF2-40B4-BE49-F238E27FC236}">
                <a16:creationId xmlns:a16="http://schemas.microsoft.com/office/drawing/2014/main" id="{34A7FCAB-7F49-82EB-CEC9-BAF00C5B1A38}"/>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643500" y="570416"/>
            <a:ext cx="3792100" cy="5717167"/>
          </a:xfrm>
        </p:spPr>
      </p:pic>
      <p:pic>
        <p:nvPicPr>
          <p:cNvPr id="6" name="Content Placeholder 5">
            <a:extLst>
              <a:ext uri="{FF2B5EF4-FFF2-40B4-BE49-F238E27FC236}">
                <a16:creationId xmlns:a16="http://schemas.microsoft.com/office/drawing/2014/main" id="{7A42348A-537D-42D6-8105-F2474ED11231}"/>
              </a:ext>
            </a:extLst>
          </p:cNvPr>
          <p:cNvPicPr>
            <a:picLocks noGrp="1" noChangeAspect="1"/>
          </p:cNvPicPr>
          <p:nvPr>
            <p:ph sz="quarter" idx="11"/>
          </p:nvPr>
        </p:nvPicPr>
        <p:blipFill>
          <a:blip r:embed="rId4"/>
          <a:stretch>
            <a:fillRect/>
          </a:stretch>
        </p:blipFill>
        <p:spPr>
          <a:xfrm>
            <a:off x="6667500" y="589301"/>
            <a:ext cx="3881000" cy="5698281"/>
          </a:xfrm>
          <a:prstGeom prst="rect">
            <a:avLst/>
          </a:prstGeom>
        </p:spPr>
      </p:pic>
    </p:spTree>
    <p:extLst>
      <p:ext uri="{BB962C8B-B14F-4D97-AF65-F5344CB8AC3E}">
        <p14:creationId xmlns:p14="http://schemas.microsoft.com/office/powerpoint/2010/main" val="149854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3C344DD0-8C77-10DD-2EEC-ADB5CEEC94DE}"/>
              </a:ext>
            </a:extLst>
          </p:cNvPr>
          <p:cNvSpPr>
            <a:spLocks noGrp="1"/>
          </p:cNvSpPr>
          <p:nvPr>
            <p:ph sz="quarter" idx="10"/>
          </p:nvPr>
        </p:nvSpPr>
        <p:spPr>
          <a:xfrm>
            <a:off x="504826" y="381000"/>
            <a:ext cx="11111882" cy="762000"/>
          </a:xfrm>
        </p:spPr>
        <p:txBody>
          <a:bodyPr vert="horz" lIns="91440" tIns="45720" rIns="91440" bIns="45720" rtlCol="0">
            <a:normAutofit/>
          </a:bodyPr>
          <a:lstStyle/>
          <a:p>
            <a:r>
              <a:rPr lang="en-US" sz="4000" b="1" kern="1200" dirty="0">
                <a:latin typeface="Arial" panose="020B0604020202020204" pitchFamily="34" charset="0"/>
                <a:ea typeface="+mn-ea"/>
                <a:cs typeface="Arial" panose="020B0604020202020204" pitchFamily="34" charset="0"/>
              </a:rPr>
              <a:t>What is FMEA?</a:t>
            </a:r>
          </a:p>
        </p:txBody>
      </p:sp>
      <p:sp>
        <p:nvSpPr>
          <p:cNvPr id="6" name="Rectangle: Rounded Corners 5">
            <a:extLst>
              <a:ext uri="{FF2B5EF4-FFF2-40B4-BE49-F238E27FC236}">
                <a16:creationId xmlns:a16="http://schemas.microsoft.com/office/drawing/2014/main" id="{A39D8ECF-2468-16D2-790C-D634E0CC4A06}"/>
              </a:ext>
            </a:extLst>
          </p:cNvPr>
          <p:cNvSpPr/>
          <p:nvPr/>
        </p:nvSpPr>
        <p:spPr>
          <a:xfrm>
            <a:off x="479068" y="2745264"/>
            <a:ext cx="2293774" cy="147108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DF9B454-3DCC-844A-6765-F664B0361875}"/>
              </a:ext>
            </a:extLst>
          </p:cNvPr>
          <p:cNvSpPr/>
          <p:nvPr/>
        </p:nvSpPr>
        <p:spPr>
          <a:xfrm>
            <a:off x="9227627" y="2743116"/>
            <a:ext cx="2396477" cy="1471086"/>
          </a:xfrm>
          <a:prstGeom prst="roundRect">
            <a:avLst/>
          </a:prstGeom>
          <a:solidFill>
            <a:srgbClr val="2E72A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7776A0F9-43B9-B530-BB0F-FD4236810961}"/>
              </a:ext>
            </a:extLst>
          </p:cNvPr>
          <p:cNvSpPr/>
          <p:nvPr/>
        </p:nvSpPr>
        <p:spPr>
          <a:xfrm>
            <a:off x="6318361" y="2743116"/>
            <a:ext cx="2214642" cy="147108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C6161B89-2451-E733-A52A-32473B12A0F7}"/>
              </a:ext>
            </a:extLst>
          </p:cNvPr>
          <p:cNvSpPr/>
          <p:nvPr/>
        </p:nvSpPr>
        <p:spPr>
          <a:xfrm>
            <a:off x="3408580" y="2743116"/>
            <a:ext cx="2218721" cy="1471086"/>
          </a:xfrm>
          <a:prstGeom prst="roundRect">
            <a:avLst/>
          </a:prstGeom>
          <a:solidFill>
            <a:srgbClr val="2E72A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84BF858-1390-FDB1-CD15-5AA47C160EB4}"/>
              </a:ext>
            </a:extLst>
          </p:cNvPr>
          <p:cNvSpPr/>
          <p:nvPr/>
        </p:nvSpPr>
        <p:spPr>
          <a:xfrm>
            <a:off x="2835582" y="3013412"/>
            <a:ext cx="706107" cy="851999"/>
          </a:xfrm>
          <a:prstGeom prst="rightArrow">
            <a:avLst/>
          </a:prstGeom>
          <a:solidFill>
            <a:srgbClr val="EF6B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8A53D39-0BDA-DA51-E64C-2D267DFBED79}"/>
              </a:ext>
            </a:extLst>
          </p:cNvPr>
          <p:cNvSpPr txBox="1"/>
          <p:nvPr/>
        </p:nvSpPr>
        <p:spPr>
          <a:xfrm>
            <a:off x="567895" y="3077577"/>
            <a:ext cx="2111122"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FAILURE</a:t>
            </a:r>
          </a:p>
        </p:txBody>
      </p:sp>
      <p:sp>
        <p:nvSpPr>
          <p:cNvPr id="12" name="TextBox 11">
            <a:extLst>
              <a:ext uri="{FF2B5EF4-FFF2-40B4-BE49-F238E27FC236}">
                <a16:creationId xmlns:a16="http://schemas.microsoft.com/office/drawing/2014/main" id="{7AA13666-8DD1-C800-8386-B14CFD6B9F00}"/>
              </a:ext>
            </a:extLst>
          </p:cNvPr>
          <p:cNvSpPr txBox="1"/>
          <p:nvPr/>
        </p:nvSpPr>
        <p:spPr>
          <a:xfrm>
            <a:off x="3502133" y="3075429"/>
            <a:ext cx="2111122"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MODE</a:t>
            </a:r>
          </a:p>
        </p:txBody>
      </p:sp>
      <p:sp>
        <p:nvSpPr>
          <p:cNvPr id="13" name="TextBox 12">
            <a:extLst>
              <a:ext uri="{FF2B5EF4-FFF2-40B4-BE49-F238E27FC236}">
                <a16:creationId xmlns:a16="http://schemas.microsoft.com/office/drawing/2014/main" id="{87D746E7-B97E-1B5A-67AD-8554643E09E5}"/>
              </a:ext>
            </a:extLst>
          </p:cNvPr>
          <p:cNvSpPr txBox="1"/>
          <p:nvPr/>
        </p:nvSpPr>
        <p:spPr>
          <a:xfrm>
            <a:off x="6421881" y="3062225"/>
            <a:ext cx="2111122"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EFFECTS</a:t>
            </a:r>
          </a:p>
        </p:txBody>
      </p:sp>
      <p:sp>
        <p:nvSpPr>
          <p:cNvPr id="14" name="TextBox 13">
            <a:extLst>
              <a:ext uri="{FF2B5EF4-FFF2-40B4-BE49-F238E27FC236}">
                <a16:creationId xmlns:a16="http://schemas.microsoft.com/office/drawing/2014/main" id="{062A8324-EB19-4BD2-CA47-C906784051D2}"/>
              </a:ext>
            </a:extLst>
          </p:cNvPr>
          <p:cNvSpPr txBox="1"/>
          <p:nvPr/>
        </p:nvSpPr>
        <p:spPr>
          <a:xfrm>
            <a:off x="9227629" y="3075429"/>
            <a:ext cx="2420908" cy="769441"/>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ANALYSIS</a:t>
            </a:r>
          </a:p>
        </p:txBody>
      </p:sp>
      <p:sp>
        <p:nvSpPr>
          <p:cNvPr id="15" name="Arrow: Right 14">
            <a:extLst>
              <a:ext uri="{FF2B5EF4-FFF2-40B4-BE49-F238E27FC236}">
                <a16:creationId xmlns:a16="http://schemas.microsoft.com/office/drawing/2014/main" id="{6BDBE3D4-AA88-2636-8BC2-09E9CD594732}"/>
              </a:ext>
            </a:extLst>
          </p:cNvPr>
          <p:cNvSpPr/>
          <p:nvPr/>
        </p:nvSpPr>
        <p:spPr>
          <a:xfrm>
            <a:off x="5705429" y="3024143"/>
            <a:ext cx="706107" cy="851999"/>
          </a:xfrm>
          <a:prstGeom prst="rightArrow">
            <a:avLst/>
          </a:prstGeom>
          <a:solidFill>
            <a:srgbClr val="EF6B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B42CF888-8965-DB5F-10B0-9ECE7A00FC3B}"/>
              </a:ext>
            </a:extLst>
          </p:cNvPr>
          <p:cNvSpPr/>
          <p:nvPr/>
        </p:nvSpPr>
        <p:spPr>
          <a:xfrm>
            <a:off x="8616059" y="3024143"/>
            <a:ext cx="706107" cy="851999"/>
          </a:xfrm>
          <a:prstGeom prst="rightArrow">
            <a:avLst/>
          </a:prstGeom>
          <a:solidFill>
            <a:srgbClr val="EF6B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74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A291831-FC54-82BB-38DE-4F3E0DC2AFEC}"/>
              </a:ext>
            </a:extLst>
          </p:cNvPr>
          <p:cNvSpPr txBox="1">
            <a:spLocks/>
          </p:cNvSpPr>
          <p:nvPr/>
        </p:nvSpPr>
        <p:spPr>
          <a:xfrm>
            <a:off x="861086" y="1457956"/>
            <a:ext cx="5135953" cy="451212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3200" b="1" kern="1200">
                <a:solidFill>
                  <a:srgbClr val="00499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a:solidFill>
                  <a:srgbClr val="6868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a:p>
            <a:endParaRPr lang="en-US" dirty="0"/>
          </a:p>
        </p:txBody>
      </p:sp>
      <p:pic>
        <p:nvPicPr>
          <p:cNvPr id="8" name="Picture 2" descr="Finding the Right Problems for a Product Manager to solve | by Ujval Bucha  | The Startup | Medium">
            <a:extLst>
              <a:ext uri="{FF2B5EF4-FFF2-40B4-BE49-F238E27FC236}">
                <a16:creationId xmlns:a16="http://schemas.microsoft.com/office/drawing/2014/main" id="{CA2F70A8-49C1-7C3C-1CDA-A650BDA2DA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73200" y="279400"/>
            <a:ext cx="8940800" cy="634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85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
            <a:extLst>
              <a:ext uri="{FF2B5EF4-FFF2-40B4-BE49-F238E27FC236}">
                <a16:creationId xmlns:a16="http://schemas.microsoft.com/office/drawing/2014/main" id="{CD18FCB9-37B9-0D5B-A53A-0C767D1CF0F2}"/>
              </a:ext>
            </a:extLst>
          </p:cNvPr>
          <p:cNvSpPr>
            <a:spLocks noGrp="1"/>
          </p:cNvSpPr>
          <p:nvPr>
            <p:ph sz="quarter" idx="10"/>
          </p:nvPr>
        </p:nvSpPr>
        <p:spPr>
          <a:xfrm>
            <a:off x="504826" y="381000"/>
            <a:ext cx="11111882" cy="762000"/>
          </a:xfrm>
        </p:spPr>
        <p:txBody>
          <a:bodyPr>
            <a:normAutofit/>
          </a:bodyPr>
          <a:lstStyle/>
          <a:p>
            <a:r>
              <a:rPr lang="en-US" sz="4000" dirty="0"/>
              <a:t>Tips to Remember</a:t>
            </a:r>
          </a:p>
        </p:txBody>
      </p:sp>
      <p:graphicFrame>
        <p:nvGraphicFramePr>
          <p:cNvPr id="18" name="Content Placeholder 2">
            <a:extLst>
              <a:ext uri="{FF2B5EF4-FFF2-40B4-BE49-F238E27FC236}">
                <a16:creationId xmlns:a16="http://schemas.microsoft.com/office/drawing/2014/main" id="{087FF473-3735-B0C1-9BE9-EAFE51ED68B0}"/>
              </a:ext>
            </a:extLst>
          </p:cNvPr>
          <p:cNvGraphicFramePr>
            <a:graphicFrameLocks noGrp="1"/>
          </p:cNvGraphicFramePr>
          <p:nvPr>
            <p:ph sz="quarter" idx="11"/>
            <p:extLst>
              <p:ext uri="{D42A27DB-BD31-4B8C-83A1-F6EECF244321}">
                <p14:modId xmlns:p14="http://schemas.microsoft.com/office/powerpoint/2010/main" val="2209921792"/>
              </p:ext>
            </p:extLst>
          </p:nvPr>
        </p:nvGraphicFramePr>
        <p:xfrm>
          <a:off x="504826" y="1587500"/>
          <a:ext cx="11111882" cy="4000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872608"/>
      </p:ext>
    </p:extLst>
  </p:cSld>
  <p:clrMapOvr>
    <a:masterClrMapping/>
  </p:clrMapOvr>
</p:sld>
</file>

<file path=ppt/theme/theme1.xml><?xml version="1.0" encoding="utf-8"?>
<a:theme xmlns:a="http://schemas.openxmlformats.org/drawingml/2006/main" name="LHA Trust Fund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amentals Day 1 - Module 1" id="{144A17BC-1112-4045-9664-25A93EBB0198}" vid="{0B2E849D-13CC-4093-A813-A41533B219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A84280103AE64CBC99B79DF51EA171" ma:contentTypeVersion="4" ma:contentTypeDescription="Create a new document." ma:contentTypeScope="" ma:versionID="1407938a44136c7112e924b1598928f5">
  <xsd:schema xmlns:xsd="http://www.w3.org/2001/XMLSchema" xmlns:xs="http://www.w3.org/2001/XMLSchema" xmlns:p="http://schemas.microsoft.com/office/2006/metadata/properties" xmlns:ns3="7bf849c3-d03c-470e-87d9-4fa076037f01" targetNamespace="http://schemas.microsoft.com/office/2006/metadata/properties" ma:root="true" ma:fieldsID="8d850788dc5ab6d878868d09d52fa8a8" ns3:_="">
    <xsd:import namespace="7bf849c3-d03c-470e-87d9-4fa076037f0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f849c3-d03c-470e-87d9-4fa076037f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945D4E-1F56-4D70-A627-388F6B57FFF4}">
  <ds:schemaRefs>
    <ds:schemaRef ds:uri="http://schemas.microsoft.com/sharepoint/v3/contenttype/forms"/>
  </ds:schemaRefs>
</ds:datastoreItem>
</file>

<file path=customXml/itemProps2.xml><?xml version="1.0" encoding="utf-8"?>
<ds:datastoreItem xmlns:ds="http://schemas.openxmlformats.org/officeDocument/2006/customXml" ds:itemID="{E44E8776-ECEB-4DA4-A8B9-70CFD28F0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f849c3-d03c-470e-87d9-4fa076037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1BE533-691F-450B-8DA3-5D22EAC88602}">
  <ds:schemaRefs>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7bf849c3-d03c-470e-87d9-4fa076037f0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LHA Trust Funds template</Template>
  <TotalTime>3675</TotalTime>
  <Words>997</Words>
  <Application>Microsoft Office PowerPoint</Application>
  <PresentationFormat>Widescreen</PresentationFormat>
  <Paragraphs>176</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Black</vt:lpstr>
      <vt:lpstr>Arial Narrow</vt:lpstr>
      <vt:lpstr>Calibri</vt:lpstr>
      <vt:lpstr>Calibri Light</vt:lpstr>
      <vt:lpstr>CIDFont+F1</vt:lpstr>
      <vt:lpstr>CIDFont+F4</vt:lpstr>
      <vt:lpstr>CIDFont+F6</vt:lpstr>
      <vt:lpstr>CIDFont+F7</vt:lpstr>
      <vt:lpstr>Wingdings</vt:lpstr>
      <vt:lpstr>LHA Trust Funds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give it shot!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Ray</dc:creator>
  <cp:lastModifiedBy>Stacie Jenkins</cp:lastModifiedBy>
  <cp:revision>90</cp:revision>
  <cp:lastPrinted>2022-03-09T17:08:53Z</cp:lastPrinted>
  <dcterms:created xsi:type="dcterms:W3CDTF">2021-08-30T05:29:04Z</dcterms:created>
  <dcterms:modified xsi:type="dcterms:W3CDTF">2022-07-25T19:26:00Z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0x01010044A84280103AE64CBC99B79DF51EA171</vt:lpwstr>
  </property>
</Properties>
</file>