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25"/>
  </p:notesMasterIdLst>
  <p:handoutMasterIdLst>
    <p:handoutMasterId r:id="rId26"/>
  </p:handoutMasterIdLst>
  <p:sldIdLst>
    <p:sldId id="1815" r:id="rId2"/>
    <p:sldId id="1767" r:id="rId3"/>
    <p:sldId id="1768" r:id="rId4"/>
    <p:sldId id="1816" r:id="rId5"/>
    <p:sldId id="1792" r:id="rId6"/>
    <p:sldId id="1789" r:id="rId7"/>
    <p:sldId id="1817" r:id="rId8"/>
    <p:sldId id="1818" r:id="rId9"/>
    <p:sldId id="1819" r:id="rId10"/>
    <p:sldId id="1808" r:id="rId11"/>
    <p:sldId id="1596" r:id="rId12"/>
    <p:sldId id="1589" r:id="rId13"/>
    <p:sldId id="1809" r:id="rId14"/>
    <p:sldId id="539" r:id="rId15"/>
    <p:sldId id="1811" r:id="rId16"/>
    <p:sldId id="1812" r:id="rId17"/>
    <p:sldId id="1810" r:id="rId18"/>
    <p:sldId id="1591" r:id="rId19"/>
    <p:sldId id="1594" r:id="rId20"/>
    <p:sldId id="1593" r:id="rId21"/>
    <p:sldId id="1813" r:id="rId22"/>
    <p:sldId id="1814" r:id="rId23"/>
    <p:sldId id="17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aut, Michael" initials="BM" lastIdx="4" clrIdx="0">
    <p:extLst>
      <p:ext uri="{19B8F6BF-5375-455C-9EA6-DF929625EA0E}">
        <p15:presenceInfo xmlns:p15="http://schemas.microsoft.com/office/powerpoint/2012/main" userId="S::e40215@lahsic.com::3c40dcb3-283c-4c4a-821c-172e33b7f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798"/>
    <a:srgbClr val="FF99CC"/>
    <a:srgbClr val="3399FF"/>
    <a:srgbClr val="24222E"/>
    <a:srgbClr val="003366"/>
    <a:srgbClr val="339966"/>
    <a:srgbClr val="9EB5BC"/>
    <a:srgbClr val="00CC66"/>
    <a:srgbClr val="DDDDDD"/>
    <a:srgbClr val="015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6" autoAdjust="0"/>
    <p:restoredTop sz="91285" autoAdjust="0"/>
  </p:normalViewPr>
  <p:slideViewPr>
    <p:cSldViewPr>
      <p:cViewPr varScale="1">
        <p:scale>
          <a:sx n="100" d="100"/>
          <a:sy n="100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084"/>
    </p:cViewPr>
  </p:sorterViewPr>
  <p:notesViewPr>
    <p:cSldViewPr>
      <p:cViewPr varScale="1">
        <p:scale>
          <a:sx n="54" d="100"/>
          <a:sy n="54" d="100"/>
        </p:scale>
        <p:origin x="-28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382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382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4E0544B3-6B90-4846-87E8-7163EA32BBCA}" type="datetimeFigureOut">
              <a:rPr lang="en-US"/>
              <a:pPr>
                <a:defRPr/>
              </a:pPr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421"/>
            <a:ext cx="3038475" cy="463382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421"/>
            <a:ext cx="3038475" cy="463382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8F6C917A-6C10-4E60-AA20-04232B897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01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09"/>
            <a:ext cx="5607050" cy="41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42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142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B91AFA8B-50F1-4500-B390-B0548BE87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63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5812BA-5F12-5642-9437-95858E61F3F8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EE954-B6C2-CC42-B6BD-4349A9BB4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08" y="3102743"/>
            <a:ext cx="8250382" cy="982373"/>
          </a:xfrm>
        </p:spPr>
        <p:txBody>
          <a:bodyPr anchor="t" anchorCtr="0">
            <a:norm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052C7-3115-5C46-8D47-CD3FBC3B8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317" y="4303337"/>
            <a:ext cx="8250382" cy="49166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397AD-1104-F542-8964-A0027B9F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149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82C5-00C3-734C-8DCD-E9F91635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1496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D16A-4AF4-B944-9F08-A242775F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149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01095-E54D-1646-8E42-77EFBA1D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6" t="45402" r="25834" b="45059"/>
          <a:stretch/>
        </p:blipFill>
        <p:spPr>
          <a:xfrm>
            <a:off x="3122406" y="1656318"/>
            <a:ext cx="3148054" cy="9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937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03BF-9B59-384C-895C-090F3DC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59" y="346365"/>
            <a:ext cx="2348346" cy="61442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53D51-45D1-6748-9FDD-A5C377A2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FC2C6-BBC7-DC4B-AFE1-7D8EE15B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5597-5FA5-0348-814D-9C87884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FB699C-12E4-1140-95A7-36CB2CED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64" y="346365"/>
            <a:ext cx="5018810" cy="614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39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4A5-D94C-48ED-935B-C5109A57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094503"/>
            <a:ext cx="8229600" cy="68984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0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26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32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05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5026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2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57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3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52900" cy="47798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4152900" cy="47798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95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529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1524000"/>
            <a:ext cx="41529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87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E4DC96-35B7-4048-BA9F-DA1D08F28C37}"/>
              </a:ext>
            </a:extLst>
          </p:cNvPr>
          <p:cNvSpPr/>
          <p:nvPr/>
        </p:nvSpPr>
        <p:spPr>
          <a:xfrm>
            <a:off x="0" y="1"/>
            <a:ext cx="9144000" cy="5257799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EE954-B6C2-CC42-B6BD-4349A9BB4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93696"/>
            <a:ext cx="6858000" cy="2201668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052C7-3115-5C46-8D47-CD3FBC3B8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85447"/>
            <a:ext cx="6858000" cy="49166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397AD-1104-F542-8964-A0027B9F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1496"/>
            <a:ext cx="2057400" cy="365125"/>
          </a:xfrm>
        </p:spPr>
        <p:txBody>
          <a:bodyPr/>
          <a:lstStyle/>
          <a:p>
            <a:fld id="{FDB1F94F-8875-8E4F-9C02-15439AA882E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82C5-00C3-734C-8DCD-E9F91635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1496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D16A-4AF4-B944-9F08-A242775F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1496"/>
            <a:ext cx="2057400" cy="365125"/>
          </a:xfrm>
        </p:spPr>
        <p:txBody>
          <a:bodyPr/>
          <a:lstStyle/>
          <a:p>
            <a:fld id="{6E0164D9-D6C1-A640-8D22-9F2FAF55BC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2BB00-9535-DE49-ACF7-5F476976C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5" t="45402" r="55931" b="45059"/>
          <a:stretch/>
        </p:blipFill>
        <p:spPr>
          <a:xfrm>
            <a:off x="8221533" y="5741491"/>
            <a:ext cx="847165" cy="710005"/>
          </a:xfrm>
          <a:prstGeom prst="rect">
            <a:avLst/>
          </a:prstGeom>
        </p:spPr>
      </p:pic>
      <p:pic>
        <p:nvPicPr>
          <p:cNvPr id="10" name="Picture 9" descr="bcbsla-ppt-title.jpg">
            <a:extLst>
              <a:ext uri="{FF2B5EF4-FFF2-40B4-BE49-F238E27FC236}">
                <a16:creationId xmlns:a16="http://schemas.microsoft.com/office/drawing/2014/main" id="{A43EB29D-03EB-40DA-880B-4D99865446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45445A3C-2191-4ACE-8870-47B0E46C51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26400" y="6664325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23F7320A-2A3B-4E95-BFF3-12F644EF74BA}" type="slidenum">
              <a:rPr lang="en-US" sz="1000" smtClean="0"/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619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529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1524000"/>
            <a:ext cx="41529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2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4749822" y="1524000"/>
            <a:ext cx="3936977" cy="488156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815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0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4749822" y="1524000"/>
            <a:ext cx="3936977" cy="488156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815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6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8032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72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8032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72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65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8032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72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8032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72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714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386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757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bsla-ppt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4582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51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bsla-ppt-vertical-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1905000" cy="6096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81000"/>
            <a:ext cx="6477000" cy="6096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43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A83D-B1BF-054A-86DA-45FD290B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63BF-CF71-2246-AF27-293102F07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163" y="2410692"/>
            <a:ext cx="4042064" cy="376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86536-DC1D-024E-9D83-3D896087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646" y="2410691"/>
            <a:ext cx="4125190" cy="3766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E9FC2-8C00-9140-BBE1-B81936CD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B9AB-A24F-A64E-9982-6EC2E435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E607-8065-9246-B40B-674DA3F7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FBCD08-05D8-834C-9556-1113B93C5DB2}"/>
              </a:ext>
            </a:extLst>
          </p:cNvPr>
          <p:cNvSpPr/>
          <p:nvPr/>
        </p:nvSpPr>
        <p:spPr>
          <a:xfrm>
            <a:off x="0" y="1"/>
            <a:ext cx="9144000" cy="691021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04DE1-B9C7-5A49-9663-7D71B2E7F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5" t="45402" r="55931" b="45059"/>
          <a:stretch/>
        </p:blipFill>
        <p:spPr>
          <a:xfrm>
            <a:off x="8415170" y="71190"/>
            <a:ext cx="65462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97C3C0-7083-AB45-9ED1-B33DC98BDDFF}"/>
              </a:ext>
            </a:extLst>
          </p:cNvPr>
          <p:cNvSpPr/>
          <p:nvPr/>
        </p:nvSpPr>
        <p:spPr>
          <a:xfrm>
            <a:off x="0" y="0"/>
            <a:ext cx="9144000" cy="6855752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1F526-B10A-EE4F-998D-C8021BEF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E2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0BCA-594C-264B-9E36-F6230F75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F344-31B6-7442-B318-1D2C44DC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1403-9812-AB41-87CB-FD0A4675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39B5-E84C-3F40-BE09-0F3C10C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F526-B10A-EE4F-998D-C8021BEF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0BCA-594C-264B-9E36-F6230F75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F344-31B6-7442-B318-1D2C44DC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1403-9812-AB41-87CB-FD0A4675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39B5-E84C-3F40-BE09-0F3C10C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AA5E-6BC4-654A-97A8-02104A5B4018}"/>
              </a:ext>
            </a:extLst>
          </p:cNvPr>
          <p:cNvSpPr/>
          <p:nvPr/>
        </p:nvSpPr>
        <p:spPr>
          <a:xfrm>
            <a:off x="0" y="1"/>
            <a:ext cx="9144000" cy="691021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43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9C0E-A539-8247-B2E1-796FB771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344E-41D5-DC4E-9B89-FC10F2F0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AB60-032E-6A44-84A4-F2E367CC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47DB-2D52-634D-9C72-965F8704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7384-4A9F-FF45-BDFC-38845D37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0A5A4-D25A-3349-B5DB-B5C5DD87DD46}"/>
              </a:ext>
            </a:extLst>
          </p:cNvPr>
          <p:cNvSpPr/>
          <p:nvPr/>
        </p:nvSpPr>
        <p:spPr>
          <a:xfrm>
            <a:off x="0" y="1"/>
            <a:ext cx="9144000" cy="691021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AB60-032E-6A44-84A4-F2E367CC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47DB-2D52-634D-9C72-965F8704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7384-4A9F-FF45-BDFC-38845D37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0A5A4-D25A-3349-B5DB-B5C5DD87DD46}"/>
              </a:ext>
            </a:extLst>
          </p:cNvPr>
          <p:cNvSpPr/>
          <p:nvPr/>
        </p:nvSpPr>
        <p:spPr>
          <a:xfrm>
            <a:off x="0" y="1"/>
            <a:ext cx="9144000" cy="691021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99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E4D646-A8B1-044A-9585-11CE7AB580B1}"/>
              </a:ext>
            </a:extLst>
          </p:cNvPr>
          <p:cNvSpPr/>
          <p:nvPr/>
        </p:nvSpPr>
        <p:spPr>
          <a:xfrm flipH="1">
            <a:off x="3314699" y="346365"/>
            <a:ext cx="5559137" cy="6144263"/>
          </a:xfrm>
          <a:prstGeom prst="rect">
            <a:avLst/>
          </a:prstGeom>
          <a:solidFill>
            <a:srgbClr val="00A3D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376E5-BDCF-5C4D-83FE-FFACFD286BB1}"/>
              </a:ext>
            </a:extLst>
          </p:cNvPr>
          <p:cNvSpPr/>
          <p:nvPr/>
        </p:nvSpPr>
        <p:spPr>
          <a:xfrm>
            <a:off x="270164" y="346365"/>
            <a:ext cx="3044535" cy="6144263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D03BF-9B59-384C-895C-090F3DC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59" y="831274"/>
            <a:ext cx="2348346" cy="515389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53D51-45D1-6748-9FDD-A5C377A2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FC2C6-BBC7-DC4B-AFE1-7D8EE15B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5597-5FA5-0348-814D-9C87884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FB699C-12E4-1140-95A7-36CB2CED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64" y="831274"/>
            <a:ext cx="5018810" cy="515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bcbsla-ppt-white.jpg">
            <a:extLst>
              <a:ext uri="{FF2B5EF4-FFF2-40B4-BE49-F238E27FC236}">
                <a16:creationId xmlns:a16="http://schemas.microsoft.com/office/drawing/2014/main" id="{3131D782-6E3C-4454-8DFF-E1E75FA1A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4376E5-BDCF-5C4D-83FE-FFACFD286BB1}"/>
              </a:ext>
            </a:extLst>
          </p:cNvPr>
          <p:cNvSpPr/>
          <p:nvPr/>
        </p:nvSpPr>
        <p:spPr>
          <a:xfrm>
            <a:off x="270164" y="346365"/>
            <a:ext cx="3044535" cy="6144263"/>
          </a:xfrm>
          <a:prstGeom prst="rect">
            <a:avLst/>
          </a:prstGeom>
          <a:solidFill>
            <a:srgbClr val="1E2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D03BF-9B59-384C-895C-090F3DC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59" y="831274"/>
            <a:ext cx="2348346" cy="515389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53D51-45D1-6748-9FDD-A5C377A2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FC2C6-BBC7-DC4B-AFE1-7D8EE15B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5597-5FA5-0348-814D-9C87884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FB699C-12E4-1140-95A7-36CB2CED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64" y="346365"/>
            <a:ext cx="5018810" cy="614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bcbsla-ppt-white.jpg">
            <a:extLst>
              <a:ext uri="{FF2B5EF4-FFF2-40B4-BE49-F238E27FC236}">
                <a16:creationId xmlns:a16="http://schemas.microsoft.com/office/drawing/2014/main" id="{40641BE9-B73B-4F37-A033-FB09B2987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0F706-6A31-2F44-8AF6-E71FA2D9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822324"/>
            <a:ext cx="8603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A558-0AD0-5846-9572-A2681AEC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164" y="2282823"/>
            <a:ext cx="8603672" cy="41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C6DC7-0E27-334D-97F5-21D166C82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B1F94F-8875-8E4F-9C02-15439AA882E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CE27B-2EE2-9446-874B-415BE5971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06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923A-EEDE-0F42-917E-7215A158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0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0164D9-D6C1-A640-8D22-9F2FAF55BC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cbsla-ppt-blank.jpg">
            <a:extLst>
              <a:ext uri="{FF2B5EF4-FFF2-40B4-BE49-F238E27FC236}">
                <a16:creationId xmlns:a16="http://schemas.microsoft.com/office/drawing/2014/main" id="{7DBFBD84-D50F-4845-A2AF-DA37C1FD6D0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472A63C5-67B4-41A3-9398-1CAEC3F4AB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26400" y="6664325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DCC6D25A-3D58-4715-9FE7-F09F2BAD725C}" type="slidenum">
              <a:rPr lang="en-US" sz="1000" smtClean="0"/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2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1" r:id="rId11"/>
    <p:sldLayoutId id="2147484222" r:id="rId12"/>
    <p:sldLayoutId id="2147484179" r:id="rId13"/>
    <p:sldLayoutId id="2147484184" r:id="rId14"/>
    <p:sldLayoutId id="2147484183" r:id="rId15"/>
    <p:sldLayoutId id="2147484186" r:id="rId16"/>
    <p:sldLayoutId id="2147484180" r:id="rId17"/>
    <p:sldLayoutId id="2147484181" r:id="rId18"/>
    <p:sldLayoutId id="2147484176" r:id="rId19"/>
    <p:sldLayoutId id="2147484189" r:id="rId20"/>
    <p:sldLayoutId id="2147484192" r:id="rId21"/>
    <p:sldLayoutId id="2147484193" r:id="rId22"/>
    <p:sldLayoutId id="2147484169" r:id="rId23"/>
    <p:sldLayoutId id="2147484182" r:id="rId24"/>
    <p:sldLayoutId id="2147484185" r:id="rId25"/>
    <p:sldLayoutId id="2147484187" r:id="rId26"/>
    <p:sldLayoutId id="2147484188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50" kern="1200">
          <a:solidFill>
            <a:srgbClr val="00A3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A3D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A3D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A3DB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A3D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A3D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470881/#:~:text=RESULTS%3A%20Adults%20with%20obesity%20in,to%20233.6%25%20for%20class%203." TargetMode="External"/><Relationship Id="rId3" Type="http://schemas.openxmlformats.org/officeDocument/2006/relationships/hyperlink" Target="https://diabetes.org/about-us/statistics/cost-diabetes" TargetMode="External"/><Relationship Id="rId7" Type="http://schemas.openxmlformats.org/officeDocument/2006/relationships/hyperlink" Target="https://www.jmcp.org/doi/10.18553/jmcp.2021.20410" TargetMode="External"/><Relationship Id="rId12" Type="http://schemas.openxmlformats.org/officeDocument/2006/relationships/hyperlink" Target="https://www.stlouisbariatrics.com/obesity/obesity-and-the-cost-of-diabetes/" TargetMode="External"/><Relationship Id="rId2" Type="http://schemas.openxmlformats.org/officeDocument/2006/relationships/hyperlink" Target="https://www.ncbi.nlm.nih.gov/pmc/articles/PMC5319814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mc/articles/PMC2891924/" TargetMode="External"/><Relationship Id="rId11" Type="http://schemas.openxmlformats.org/officeDocument/2006/relationships/hyperlink" Target="https://jamanetwork.com/journals/jamanetworkopen/fullarticle/2796491" TargetMode="External"/><Relationship Id="rId5" Type="http://schemas.openxmlformats.org/officeDocument/2006/relationships/hyperlink" Target="https://www.hsph.harvard.edu/obesity-prevention-source/obesity-consequences/economic/" TargetMode="External"/><Relationship Id="rId10" Type="http://schemas.openxmlformats.org/officeDocument/2006/relationships/hyperlink" Target="https://atm.amegroups.com/article/view/89415/html" TargetMode="External"/><Relationship Id="rId4" Type="http://schemas.openxmlformats.org/officeDocument/2006/relationships/hyperlink" Target="https://www.cdc.gov/diabetes/library/spotlights/diabetes-facts-stats.html#:~:text=Key%20findings%20include%3A,t%20know%20they%20have%20it" TargetMode="External"/><Relationship Id="rId9" Type="http://schemas.openxmlformats.org/officeDocument/2006/relationships/hyperlink" Target="https://milkeninstitute.org/sites/default/files/reports-pdf/Mi-Americas-Obesity-Crisis-WEB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rtaut@bcbsla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raighttalkl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CF1B96-81AF-4C51-8E92-73F45937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09" y="2362200"/>
            <a:ext cx="8250382" cy="98237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Part 1: The Family Glitch Fix and The Rise of Individual Health Insurance Coverage</a:t>
            </a:r>
            <a:br>
              <a:rPr lang="en-US" sz="3600" dirty="0"/>
            </a:br>
            <a:r>
              <a:rPr lang="en-US" sz="3600" dirty="0"/>
              <a:t>Part 2: GLP-1 Drugs and the Impact on Premiums</a:t>
            </a:r>
            <a:br>
              <a:rPr lang="en-US" sz="36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D55D79-8812-4476-8E5E-7AF8C8994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8250382" cy="4916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/>
              <a:t>By Mike Bertaut</a:t>
            </a:r>
          </a:p>
          <a:p>
            <a:pPr algn="ctr"/>
            <a:r>
              <a:rPr lang="en-US" sz="8000" dirty="0"/>
              <a:t>Healthcare Economist, Exchange Coordinator</a:t>
            </a:r>
          </a:p>
          <a:p>
            <a:pPr algn="ctr"/>
            <a:r>
              <a:rPr lang="en-US" sz="8000" dirty="0"/>
              <a:t>Summer 2023 </a:t>
            </a:r>
          </a:p>
          <a:p>
            <a:pPr algn="ctr"/>
            <a:endParaRPr lang="en-US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7ED65-6456-42AA-9FB5-486D1F4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CF1B96-81AF-4C51-8E92-73F45937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8000"/>
            <a:ext cx="8250382" cy="9823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GLP-1 Drugs For Type 2 Diabetes and for Non-Diabetic Obesity and the Potential Impact on Premiums</a:t>
            </a:r>
            <a:br>
              <a:rPr lang="en-US" sz="36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D55D79-8812-4476-8E5E-7AF8C8994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8250382" cy="4916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/>
              <a:t>By Mike Bertaut</a:t>
            </a:r>
          </a:p>
          <a:p>
            <a:pPr algn="ctr"/>
            <a:r>
              <a:rPr lang="en-US" sz="8000" dirty="0"/>
              <a:t>Healthcare Economist, Exchange Coordinator</a:t>
            </a:r>
          </a:p>
          <a:p>
            <a:pPr algn="ctr"/>
            <a:r>
              <a:rPr lang="en-US" sz="8000" dirty="0"/>
              <a:t>Summer 2023 </a:t>
            </a:r>
          </a:p>
          <a:p>
            <a:pPr algn="ctr"/>
            <a:endParaRPr lang="en-US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7ED65-6456-42AA-9FB5-486D1F4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F119-D2BF-4828-5230-A0C8117E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8EF7B2-0F0E-D42F-B510-2B788F336D41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1504308"/>
          <a:ext cx="8286748" cy="444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688">
                  <a:extLst>
                    <a:ext uri="{9D8B030D-6E8A-4147-A177-3AD203B41FA5}">
                      <a16:colId xmlns:a16="http://schemas.microsoft.com/office/drawing/2014/main" val="3973542342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2391378585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3746117292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371120907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3195213881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1700637633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2398282132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3097053528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601227373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2262783494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731153354"/>
                    </a:ext>
                  </a:extLst>
                </a:gridCol>
              </a:tblGrid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Obesity research links, diabetic and non-diabetic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8616325"/>
                  </a:ext>
                </a:extLst>
              </a:tr>
              <a:tr h="370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2"/>
                        </a:rPr>
                        <a:t>https://www.ncbi.nlm.nih.gov/pmc/articles/PMC5319814/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4732283"/>
                  </a:ext>
                </a:extLst>
              </a:tr>
              <a:tr h="370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3"/>
                        </a:rPr>
                        <a:t>https://diabetes.org/about-us/statistics/cost-diabetes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06294778"/>
                  </a:ext>
                </a:extLst>
              </a:tr>
              <a:tr h="37052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4"/>
                        </a:rPr>
                        <a:t>https://www.cdc.gov/diabetes/library/spotlights/diabetes-facts-stats.html#:~:text=Key%20findings%20include%3A,t%20know%20they%20have%20it.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5562"/>
                  </a:ext>
                </a:extLst>
              </a:tr>
              <a:tr h="37052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5"/>
                        </a:rPr>
                        <a:t>https://www.hsph.harvard.edu/obesity-prevention-source/obesity-consequences/economic/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88493562"/>
                  </a:ext>
                </a:extLst>
              </a:tr>
              <a:tr h="370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6"/>
                        </a:rPr>
                        <a:t>https://www.ncbi.nlm.nih.gov/pmc/articles/PMC2891924/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00506500"/>
                  </a:ext>
                </a:extLst>
              </a:tr>
              <a:tr h="370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7"/>
                        </a:rPr>
                        <a:t>https://www.jmcp.org/doi/10.18553/jmcp.2021.20410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1027497"/>
                  </a:ext>
                </a:extLst>
              </a:tr>
              <a:tr h="37052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8"/>
                        </a:rPr>
                        <a:t>https://pubmed.ncbi.nlm.nih.gov/33470881/#:~:text=RESULTS%3A%20Adults%20with%20obesity%20in,to%20233.6%25%20for%20class%203.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80617339"/>
                  </a:ext>
                </a:extLst>
              </a:tr>
              <a:tr h="37052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9"/>
                        </a:rPr>
                        <a:t>https://milkeninstitute.org/sites/default/files/reports-pdf/Mi-Americas-Obesity-Crisis-WEB.pdf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42273335"/>
                  </a:ext>
                </a:extLst>
              </a:tr>
              <a:tr h="3705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0"/>
                        </a:rPr>
                        <a:t>https://atm.amegroups.com/article/view/89415/html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67552943"/>
                  </a:ext>
                </a:extLst>
              </a:tr>
              <a:tr h="3705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1"/>
                        </a:rPr>
                        <a:t>https://jamanetwork.com/journals/jamanetworkopen/fullarticle/2796491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34245218"/>
                  </a:ext>
                </a:extLst>
              </a:tr>
              <a:tr h="3705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12"/>
                        </a:rPr>
                        <a:t>https://www.stlouisbariatrics.com/obesity/obesity-and-the-cost-of-diabetes/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32192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D6324B-95E9-360D-3535-A0839A6C132E}"/>
              </a:ext>
            </a:extLst>
          </p:cNvPr>
          <p:cNvSpPr txBox="1"/>
          <p:nvPr/>
        </p:nvSpPr>
        <p:spPr>
          <a:xfrm>
            <a:off x="285749" y="381000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PARTIAL LIST OF THE STUDIES USED FOR THIS ANALYSIS AND MODELING</a:t>
            </a:r>
          </a:p>
        </p:txBody>
      </p:sp>
    </p:spTree>
    <p:extLst>
      <p:ext uri="{BB962C8B-B14F-4D97-AF65-F5344CB8AC3E}">
        <p14:creationId xmlns:p14="http://schemas.microsoft.com/office/powerpoint/2010/main" val="228107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D3E9-BAF2-C524-10F8-56892CE0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3980"/>
            <a:ext cx="8603672" cy="742950"/>
          </a:xfrm>
        </p:spPr>
        <p:txBody>
          <a:bodyPr>
            <a:normAutofit/>
          </a:bodyPr>
          <a:lstStyle/>
          <a:p>
            <a:r>
              <a:rPr lang="en-US" sz="3300" dirty="0"/>
              <a:t>Population Health Type 2 Diabetic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8CAD-BC69-927B-6F3F-805D55D6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5" y="1447800"/>
            <a:ext cx="8603672" cy="4648200"/>
          </a:xfrm>
        </p:spPr>
        <p:txBody>
          <a:bodyPr>
            <a:normAutofit/>
          </a:bodyPr>
          <a:lstStyle/>
          <a:p>
            <a:r>
              <a:rPr lang="en-US" sz="2625" dirty="0"/>
              <a:t>37 million Americans (out of 335 million people, roughly 11% of us) have Type 2 diabetes.</a:t>
            </a:r>
          </a:p>
          <a:p>
            <a:r>
              <a:rPr lang="en-US" sz="2625" dirty="0">
                <a:solidFill>
                  <a:srgbClr val="FFFF00"/>
                </a:solidFill>
              </a:rPr>
              <a:t>Type 2 represents 95% of all diagnosed diabetes cases.</a:t>
            </a:r>
          </a:p>
          <a:p>
            <a:r>
              <a:rPr lang="en-US" sz="2625" dirty="0"/>
              <a:t>In Louisiana the number is higher, 14.5% (505,000 people).</a:t>
            </a:r>
          </a:p>
          <a:p>
            <a:r>
              <a:rPr lang="en-US" sz="2625" dirty="0">
                <a:solidFill>
                  <a:srgbClr val="FFFF00"/>
                </a:solidFill>
              </a:rPr>
              <a:t>85% of Type 2 diabetics were obese when diagnosed (BMI 30+).</a:t>
            </a:r>
          </a:p>
          <a:p>
            <a:r>
              <a:rPr lang="en-US" sz="2625" dirty="0"/>
              <a:t>About 38% of Louisiana’s population is BMI 30+</a:t>
            </a:r>
          </a:p>
          <a:p>
            <a:r>
              <a:rPr lang="en-US" sz="2625" dirty="0">
                <a:solidFill>
                  <a:srgbClr val="FFFF00"/>
                </a:solidFill>
              </a:rPr>
              <a:t>About 30% of BCBSLA’s covered lives are BMI 30 or higher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3A21-54F1-2B43-7E5A-3D4E1E31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324B0-8D4F-92ED-845F-10B17AC1CB18}"/>
              </a:ext>
            </a:extLst>
          </p:cNvPr>
          <p:cNvSpPr txBox="1"/>
          <p:nvPr/>
        </p:nvSpPr>
        <p:spPr>
          <a:xfrm>
            <a:off x="539461" y="6423309"/>
            <a:ext cx="828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***Multiple studies used from 2016-2022 sourced from Harvard Medical, US CDC, US NIH, the American Diabetes Association and the American Hospital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6696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287-9C70-B199-1E0D-0F6CFB64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203859"/>
            <a:ext cx="8603672" cy="1325563"/>
          </a:xfrm>
        </p:spPr>
        <p:txBody>
          <a:bodyPr/>
          <a:lstStyle/>
          <a:p>
            <a:r>
              <a:rPr lang="en-US" dirty="0"/>
              <a:t>Lesser-Known Stats About Type 2 Diabetes and Non-Diabetic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7F739-8B3C-D0A8-9942-352BF0C1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905000"/>
            <a:ext cx="8603672" cy="4485117"/>
          </a:xfrm>
        </p:spPr>
        <p:txBody>
          <a:bodyPr>
            <a:normAutofit/>
          </a:bodyPr>
          <a:lstStyle/>
          <a:p>
            <a:r>
              <a:rPr lang="en-US" sz="2400" dirty="0"/>
              <a:t>The actual progression of an obese population to Type-2 Diabetes (A1C 7% or higher) is not well understood and very difficult to predict on a case-by-case basis.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0.9% of the adult BMI 30+ population present with Type-2 Diabetes in an average year (2022, ~9 per 1,000 obese)</a:t>
            </a:r>
          </a:p>
          <a:p>
            <a:r>
              <a:rPr lang="en-US" sz="2400" dirty="0"/>
              <a:t>Up to age 33, the conversion rate is 0.3% (3 per 1,000)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Estimates of the incremental direct healthcare costs of Type 2 diabetics (over non-obese, non-diabetic folks at the same age) range from $495 </a:t>
            </a:r>
            <a:r>
              <a:rPr lang="en-US" sz="2400" dirty="0" err="1">
                <a:solidFill>
                  <a:srgbClr val="FFFF00"/>
                </a:solidFill>
              </a:rPr>
              <a:t>pmpm</a:t>
            </a:r>
            <a:r>
              <a:rPr lang="en-US" sz="2400" dirty="0">
                <a:solidFill>
                  <a:srgbClr val="FFFF00"/>
                </a:solidFill>
              </a:rPr>
              <a:t> to $1,105 </a:t>
            </a:r>
            <a:r>
              <a:rPr lang="en-US" sz="2400" dirty="0" err="1">
                <a:solidFill>
                  <a:srgbClr val="FFFF00"/>
                </a:solidFill>
              </a:rPr>
              <a:t>pmpm</a:t>
            </a:r>
            <a:r>
              <a:rPr lang="en-US" sz="2400" dirty="0">
                <a:solidFill>
                  <a:srgbClr val="FFFF00"/>
                </a:solidFill>
              </a:rPr>
              <a:t> in extra costs.***</a:t>
            </a:r>
          </a:p>
          <a:p>
            <a:r>
              <a:rPr lang="en-US" sz="2400" dirty="0"/>
              <a:t>Estimates of the incremental costs of </a:t>
            </a:r>
            <a:r>
              <a:rPr lang="en-US" sz="2400" b="1" i="1" u="sng" dirty="0">
                <a:solidFill>
                  <a:srgbClr val="FF0000"/>
                </a:solidFill>
              </a:rPr>
              <a:t>non-diabetic obesity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range from $125 </a:t>
            </a:r>
            <a:r>
              <a:rPr lang="en-US" sz="2400" dirty="0" err="1"/>
              <a:t>pmpm</a:t>
            </a:r>
            <a:r>
              <a:rPr lang="en-US" sz="2400" dirty="0"/>
              <a:t> to $254 </a:t>
            </a:r>
            <a:r>
              <a:rPr lang="en-US" sz="2400" dirty="0" err="1"/>
              <a:t>pmpm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4FD2D-B3F8-45B2-51FC-77723ADF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C4965-D3F4-070A-F559-3C956E96FE9A}"/>
              </a:ext>
            </a:extLst>
          </p:cNvPr>
          <p:cNvSpPr txBox="1"/>
          <p:nvPr/>
        </p:nvSpPr>
        <p:spPr>
          <a:xfrm>
            <a:off x="539461" y="6423309"/>
            <a:ext cx="828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***Multiple studies used from 2016-2022 sourced from Harvard Medical, US CDC, US NIH, the American Diabetes Association and the American Hospital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4579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7198"/>
            <a:ext cx="6452754" cy="994172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+mn-lt"/>
              </a:rPr>
              <a:t>GLP-1 Drugs in 2023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AEF7F47-9602-3E24-BA97-42D400BC6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90600"/>
            <a:ext cx="5086350" cy="3067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497102-64EE-CC8F-0D6A-30932F45E804}"/>
              </a:ext>
            </a:extLst>
          </p:cNvPr>
          <p:cNvSpPr txBox="1"/>
          <p:nvPr/>
        </p:nvSpPr>
        <p:spPr>
          <a:xfrm>
            <a:off x="5715000" y="458956"/>
            <a:ext cx="33147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Typically given by injection weekly.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Single Month Supply is 4 Pens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Help the body regulate glucose levels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Slow digestion and create a feeling of being “full” most of the time via hormone suppression.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good at regulating glucose levels in diabetics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Return 5-25% weight loss in patients who use them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They are not a “cure” for obesity.  People who stop taking them typically regain most lost weight in 6 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C0CA1-1239-602D-D357-DC71FADD6D25}"/>
              </a:ext>
            </a:extLst>
          </p:cNvPr>
          <p:cNvSpPr txBox="1"/>
          <p:nvPr/>
        </p:nvSpPr>
        <p:spPr>
          <a:xfrm>
            <a:off x="266700" y="5638800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Monthly pricing (July 2023) ranges from $900 to over $1,350 per month’s supply.</a:t>
            </a:r>
          </a:p>
        </p:txBody>
      </p:sp>
      <p:pic>
        <p:nvPicPr>
          <p:cNvPr id="7" name="Picture 6" descr="A blue and yellow marker&#10;&#10;Description automatically generated">
            <a:extLst>
              <a:ext uri="{FF2B5EF4-FFF2-40B4-BE49-F238E27FC236}">
                <a16:creationId xmlns:a16="http://schemas.microsoft.com/office/drawing/2014/main" id="{4BB8C5B2-48B3-AB13-95D1-2E127A332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3686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15C5-A317-05BC-6050-06D7833B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81000"/>
            <a:ext cx="8603672" cy="1325563"/>
          </a:xfrm>
        </p:spPr>
        <p:txBody>
          <a:bodyPr/>
          <a:lstStyle/>
          <a:p>
            <a:r>
              <a:rPr lang="en-US" dirty="0"/>
              <a:t>Contraindication Considerations:  Gastroparesis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54BD-421A-6161-F1B8-3E529895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828800"/>
            <a:ext cx="8603672" cy="4561317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Google Sans"/>
              </a:rPr>
              <a:t>Gastroparesis, also called delayed gastric emptying, is a disorder that slows or stops the movement of food from your stomach to your small intestine, even though there is no blockage in the stomach or intestines.</a:t>
            </a:r>
          </a:p>
          <a:p>
            <a:r>
              <a:rPr lang="en-US" dirty="0">
                <a:solidFill>
                  <a:srgbClr val="FFFF00"/>
                </a:solidFill>
                <a:latin typeface="Google Sans"/>
              </a:rPr>
              <a:t>2% of the general population is affected by GP at some point in their lives.</a:t>
            </a:r>
          </a:p>
          <a:p>
            <a:r>
              <a:rPr lang="en-US" dirty="0">
                <a:latin typeface="Google Sans"/>
              </a:rPr>
              <a:t>In Type 2 diabetics, the % is higher (~4%) and more persistent when diagnosed.</a:t>
            </a:r>
          </a:p>
          <a:p>
            <a:r>
              <a:rPr lang="en-US" dirty="0">
                <a:solidFill>
                  <a:srgbClr val="FFFF00"/>
                </a:solidFill>
                <a:latin typeface="Google Sans"/>
              </a:rPr>
              <a:t>Although the affected % is unknown at this time, significant reports of extended GP even after discontinuing GLP-1 drugs for a year or more have been recorded.</a:t>
            </a:r>
          </a:p>
          <a:p>
            <a:r>
              <a:rPr lang="en-US" dirty="0">
                <a:latin typeface="Google Sans"/>
              </a:rPr>
              <a:t>New Mayo clinic studies (small scale Liraglutide) showed stomach emptying on GLP-1’s slowed from an average of 4 minutes to between 75 and 150 minutes.</a:t>
            </a:r>
          </a:p>
          <a:p>
            <a:r>
              <a:rPr lang="en-US" dirty="0">
                <a:solidFill>
                  <a:srgbClr val="FFFF00"/>
                </a:solidFill>
                <a:latin typeface="Google Sans"/>
              </a:rPr>
              <a:t>Standard contraindications include nausea, vomiting, stomach pain, bloating, gas, and other GI issues.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E5203-159B-8CBD-8B86-002D76AD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15C5-A317-05BC-6050-06D7833B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81000"/>
            <a:ext cx="8603672" cy="1325563"/>
          </a:xfrm>
        </p:spPr>
        <p:txBody>
          <a:bodyPr/>
          <a:lstStyle/>
          <a:p>
            <a:r>
              <a:rPr lang="en-US" dirty="0"/>
              <a:t>Contraindication Considerations:  </a:t>
            </a:r>
            <a:br>
              <a:rPr lang="en-US" dirty="0"/>
            </a:br>
            <a:r>
              <a:rPr lang="en-US" dirty="0"/>
              <a:t>Suicide Ideation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54BD-421A-6161-F1B8-3E529895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828800"/>
            <a:ext cx="8603672" cy="495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So far officially limited to a few cases using Liraglutide and </a:t>
            </a:r>
            <a:r>
              <a:rPr lang="en-US" sz="2400" dirty="0" err="1">
                <a:solidFill>
                  <a:srgbClr val="FFFF00"/>
                </a:solidFill>
              </a:rPr>
              <a:t>Semaglutide</a:t>
            </a:r>
            <a:r>
              <a:rPr lang="en-US" sz="2400" dirty="0">
                <a:solidFill>
                  <a:srgbClr val="FFFF00"/>
                </a:solidFill>
              </a:rPr>
              <a:t> in Iceland.</a:t>
            </a:r>
          </a:p>
          <a:p>
            <a:r>
              <a:rPr lang="en-US" sz="2400" dirty="0"/>
              <a:t>The European Medicines Agency has instructed its Pharmacovigilance Risk Assessment Committee to conduct widescale surveys of patients taking GLP-1 drugs.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In the US, </a:t>
            </a:r>
            <a:r>
              <a:rPr lang="en-US" sz="2400" dirty="0" err="1">
                <a:solidFill>
                  <a:srgbClr val="FFFF00"/>
                </a:solidFill>
              </a:rPr>
              <a:t>NovoNordisk</a:t>
            </a:r>
            <a:r>
              <a:rPr lang="en-US" sz="2400" dirty="0">
                <a:solidFill>
                  <a:srgbClr val="FFFF00"/>
                </a:solidFill>
              </a:rPr>
              <a:t> has advised physicians prescribing </a:t>
            </a:r>
            <a:r>
              <a:rPr lang="en-US" sz="2400" dirty="0" err="1">
                <a:solidFill>
                  <a:srgbClr val="FFFF00"/>
                </a:solidFill>
              </a:rPr>
              <a:t>Wegovy</a:t>
            </a:r>
            <a:r>
              <a:rPr lang="en-US" sz="2400" dirty="0">
                <a:solidFill>
                  <a:srgbClr val="FFFF00"/>
                </a:solidFill>
              </a:rPr>
              <a:t> to screen patients for depression.</a:t>
            </a:r>
          </a:p>
          <a:p>
            <a:r>
              <a:rPr lang="en-US" sz="2400" dirty="0"/>
              <a:t>Germany has just approved GLP-1 drugs for weight loss in the last few months, studies on mental health will happen at the same time.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 far, nothing definitive on the level of increase of suicidal thoughts by GLP-1 drug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E5203-159B-8CBD-8B86-002D76AD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0F85-0604-3A0F-B3F9-A5D3812E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76200"/>
            <a:ext cx="8603672" cy="955927"/>
          </a:xfrm>
        </p:spPr>
        <p:txBody>
          <a:bodyPr/>
          <a:lstStyle/>
          <a:p>
            <a:r>
              <a:rPr lang="en-US" dirty="0"/>
              <a:t>Modeling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95F3-95AD-6322-E0CA-FD565CF5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447800"/>
            <a:ext cx="8603672" cy="4942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GLP-1’s for Type 2 diabetes versus non-diabetic obesity</a:t>
            </a:r>
          </a:p>
          <a:p>
            <a:r>
              <a:rPr lang="en-US" dirty="0">
                <a:solidFill>
                  <a:srgbClr val="FFFF00"/>
                </a:solidFill>
              </a:rPr>
              <a:t>Cases for display involve a 3,000-member group, and a 500,000 member Louisiana-based at-risk carrier population.  </a:t>
            </a:r>
          </a:p>
          <a:p>
            <a:r>
              <a:rPr lang="en-US" dirty="0"/>
              <a:t>Monthly results for 36 consecutive months, with “savings” kicking in beginning in month 6.</a:t>
            </a:r>
          </a:p>
          <a:p>
            <a:r>
              <a:rPr lang="en-US" dirty="0">
                <a:solidFill>
                  <a:srgbClr val="FFFF00"/>
                </a:solidFill>
              </a:rPr>
              <a:t>Cost-avoidance set at the average of the major, most recent studies, i.e. $198.50 </a:t>
            </a:r>
            <a:r>
              <a:rPr lang="en-US" dirty="0" err="1">
                <a:solidFill>
                  <a:srgbClr val="FFFF00"/>
                </a:solidFill>
              </a:rPr>
              <a:t>pmpm</a:t>
            </a:r>
            <a:r>
              <a:rPr lang="en-US" dirty="0">
                <a:solidFill>
                  <a:srgbClr val="FFFF00"/>
                </a:solidFill>
              </a:rPr>
              <a:t> for non-diabetic obesity, and $796.25 </a:t>
            </a:r>
            <a:r>
              <a:rPr lang="en-US" dirty="0" err="1">
                <a:solidFill>
                  <a:srgbClr val="FFFF00"/>
                </a:solidFill>
              </a:rPr>
              <a:t>pmpm</a:t>
            </a:r>
            <a:r>
              <a:rPr lang="en-US" dirty="0">
                <a:solidFill>
                  <a:srgbClr val="FFFF00"/>
                </a:solidFill>
              </a:rPr>
              <a:t> for Type-2 diabetes.</a:t>
            </a:r>
          </a:p>
          <a:p>
            <a:r>
              <a:rPr lang="en-US" dirty="0"/>
              <a:t>Normal conversion of Obese to Type 2 allowed throughout the model, and avoided conversion savings included.</a:t>
            </a:r>
          </a:p>
          <a:p>
            <a:r>
              <a:rPr lang="en-US" dirty="0">
                <a:solidFill>
                  <a:srgbClr val="FFFF00"/>
                </a:solidFill>
              </a:rPr>
              <a:t>Total healthcare spend, and drug-only spend estimated for both groups using current fully insured group % of earned premiums (2022).</a:t>
            </a:r>
          </a:p>
          <a:p>
            <a:r>
              <a:rPr lang="en-US" dirty="0"/>
              <a:t>Take-rate assumptions at 80% of max expected for Type-2 diabetes model, less than half within non-obese diabetic model (conservative case)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0696-248C-F275-05A9-ABF8545B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550A-1CAC-E975-FD75-531D2F5F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04800"/>
            <a:ext cx="860367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Simulation #1: GLP-1 Coverage for Type 2 Diabetes (36 Month Simulation)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54B146-EACB-7C09-A745-0893132DC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78640"/>
              </p:ext>
            </p:extLst>
          </p:nvPr>
        </p:nvGraphicFramePr>
        <p:xfrm>
          <a:off x="285857" y="1600201"/>
          <a:ext cx="8587979" cy="503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41">
                  <a:extLst>
                    <a:ext uri="{9D8B030D-6E8A-4147-A177-3AD203B41FA5}">
                      <a16:colId xmlns:a16="http://schemas.microsoft.com/office/drawing/2014/main" val="4463015"/>
                    </a:ext>
                  </a:extLst>
                </a:gridCol>
                <a:gridCol w="2867819">
                  <a:extLst>
                    <a:ext uri="{9D8B030D-6E8A-4147-A177-3AD203B41FA5}">
                      <a16:colId xmlns:a16="http://schemas.microsoft.com/office/drawing/2014/main" val="558784016"/>
                    </a:ext>
                  </a:extLst>
                </a:gridCol>
                <a:gridCol w="2867819">
                  <a:extLst>
                    <a:ext uri="{9D8B030D-6E8A-4147-A177-3AD203B41FA5}">
                      <a16:colId xmlns:a16="http://schemas.microsoft.com/office/drawing/2014/main" val="285291473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Model Parameters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Employer Model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Carrier Model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0139768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Covered Lives (Members)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9176556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Type 2 Diabetics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72,500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6017875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Total 3 Year Medical Spend w/o GLP-1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$38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$6.3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1632631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Expected 3 Year Drug Spend w/o GLP-1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$9.5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$1.575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7898626"/>
                  </a:ext>
                </a:extLst>
              </a:tr>
              <a:tr h="473228">
                <a:tc>
                  <a:txBody>
                    <a:bodyPr/>
                    <a:lstStyle/>
                    <a:p>
                      <a:r>
                        <a:rPr lang="en-US" sz="1200" dirty="0"/>
                        <a:t>GLP-1 Diabetic Enrollment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75% Year 1, 90% Year 2, 95% Year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50% Year 1, 75% Year 2, 85% Year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5514417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Total GLP Prescription/Months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12,418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1,551,178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8809140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GLP-1 Spend @ $900 </a:t>
                      </a:r>
                      <a:r>
                        <a:rPr lang="en-US" sz="1200" dirty="0" err="1"/>
                        <a:t>pmpm</a:t>
                      </a:r>
                      <a:r>
                        <a:rPr lang="en-US" sz="1200" dirty="0"/>
                        <a:t>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$11.18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$1.40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77725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Avoided Cost Savings Offset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$9.50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$1.17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1508859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Net Cost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$1.68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$224 Million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0895523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n-US" sz="1200" dirty="0"/>
                        <a:t>Net Expense Per Enrolled Member 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$134.94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$144.44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24130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B240-3748-5686-FAA3-EB4275FE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550A-1CAC-E975-FD75-531D2F5F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0" y="381000"/>
            <a:ext cx="860367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Simulation #2: GLP-1 Coverage for Non-Diabetic Obesity (&gt;30 BMI)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54B146-EACB-7C09-A745-0893132DC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36074"/>
              </p:ext>
            </p:extLst>
          </p:nvPr>
        </p:nvGraphicFramePr>
        <p:xfrm>
          <a:off x="285857" y="1676401"/>
          <a:ext cx="8587979" cy="48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44">
                  <a:extLst>
                    <a:ext uri="{9D8B030D-6E8A-4147-A177-3AD203B41FA5}">
                      <a16:colId xmlns:a16="http://schemas.microsoft.com/office/drawing/2014/main" val="4463015"/>
                    </a:ext>
                  </a:extLst>
                </a:gridCol>
                <a:gridCol w="2691316">
                  <a:extLst>
                    <a:ext uri="{9D8B030D-6E8A-4147-A177-3AD203B41FA5}">
                      <a16:colId xmlns:a16="http://schemas.microsoft.com/office/drawing/2014/main" val="558784016"/>
                    </a:ext>
                  </a:extLst>
                </a:gridCol>
                <a:gridCol w="2867819">
                  <a:extLst>
                    <a:ext uri="{9D8B030D-6E8A-4147-A177-3AD203B41FA5}">
                      <a16:colId xmlns:a16="http://schemas.microsoft.com/office/drawing/2014/main" val="2852914730"/>
                    </a:ext>
                  </a:extLst>
                </a:gridCol>
              </a:tblGrid>
              <a:tr h="4410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Model Parameters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Employer Model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Carrier Model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0139768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Covered Lives (Members)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9176556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Total Obese Population (BMI 30+)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6017875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Total 3 Year Medical Spend w/o GLP-1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$38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$6.3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1632631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Expected 3 Year Drug Spend w/o GLP-1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$9.5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$1.575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7898626"/>
                  </a:ext>
                </a:extLst>
              </a:tr>
              <a:tr h="465948">
                <a:tc>
                  <a:txBody>
                    <a:bodyPr/>
                    <a:lstStyle/>
                    <a:p>
                      <a:r>
                        <a:rPr lang="en-US" sz="1200" dirty="0"/>
                        <a:t>GLP-1 % of Obese Enrollment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20% Year 1, 30% Year 2, 35% Year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15% Year 1, 20% Year 2, 25% Year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5514417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Total GLP Prescription/Months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10,351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1,158,169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8809140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GLP-1 Spend @ $1,100 </a:t>
                      </a:r>
                      <a:r>
                        <a:rPr lang="en-US" sz="1200" dirty="0" err="1"/>
                        <a:t>pmpm</a:t>
                      </a:r>
                      <a:r>
                        <a:rPr lang="en-US" sz="1200" dirty="0"/>
                        <a:t>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$11.39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$1.28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77725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Avoided Cost Savings Offset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$1.90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$212.1 Million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1508859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Net Cost (3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$9.49 Million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$1.06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0895523"/>
                  </a:ext>
                </a:extLst>
              </a:tr>
              <a:tr h="441085">
                <a:tc>
                  <a:txBody>
                    <a:bodyPr/>
                    <a:lstStyle/>
                    <a:p>
                      <a:r>
                        <a:rPr lang="en-US" sz="1200" dirty="0"/>
                        <a:t>Net Expense Per Enrolled Member 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$916.35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$916.84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24130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B240-3748-5686-FAA3-EB4275FE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AB07-C813-4D03-96C3-FFAFF07D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269623"/>
            <a:ext cx="8603672" cy="1325563"/>
          </a:xfrm>
        </p:spPr>
        <p:txBody>
          <a:bodyPr/>
          <a:lstStyle/>
          <a:p>
            <a:r>
              <a:rPr lang="en-US" dirty="0"/>
              <a:t>What’s the “Family Glitch?” And Why Did It Need Fixing?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5DEC-E096-4263-8956-1945B0CA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524000"/>
            <a:ext cx="8603672" cy="5064377"/>
          </a:xfrm>
        </p:spPr>
        <p:txBody>
          <a:bodyPr>
            <a:normAutofit/>
          </a:bodyPr>
          <a:lstStyle/>
          <a:p>
            <a:r>
              <a:rPr lang="en-US" sz="2400" dirty="0"/>
              <a:t>In 2010 the passage of the Affordable Care Act put new obligations on larger employers, typically ones with 50 employees or more:</a:t>
            </a:r>
          </a:p>
          <a:p>
            <a:pPr lvl="1"/>
            <a:r>
              <a:rPr lang="en-US" sz="2100" i="1" dirty="0">
                <a:solidFill>
                  <a:srgbClr val="FFFF00"/>
                </a:solidFill>
              </a:rPr>
              <a:t>One of those obligations was a requirement to offer their employees who worked more than 30 hours/week coverage.</a:t>
            </a:r>
          </a:p>
          <a:p>
            <a:pPr lvl="1"/>
            <a:r>
              <a:rPr lang="en-US" sz="2100" dirty="0"/>
              <a:t>That coverage had to meet both QUALITY and AFFORDABILITY standards.</a:t>
            </a:r>
          </a:p>
          <a:p>
            <a:pPr lvl="1"/>
            <a:r>
              <a:rPr lang="en-US" sz="2100" i="1" dirty="0">
                <a:solidFill>
                  <a:srgbClr val="FFFF00"/>
                </a:solidFill>
              </a:rPr>
              <a:t>Once the employer met those standards, he could avoid federal fines that could get quite large.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Unfortunately, </a:t>
            </a:r>
            <a:r>
              <a:rPr lang="en-US" sz="2400" u="sng" dirty="0">
                <a:solidFill>
                  <a:srgbClr val="FF0000"/>
                </a:solidFill>
              </a:rPr>
              <a:t>no affordability standard was established </a:t>
            </a:r>
            <a:r>
              <a:rPr lang="en-US" sz="2400" dirty="0">
                <a:solidFill>
                  <a:srgbClr val="FF0000"/>
                </a:solidFill>
              </a:rPr>
              <a:t>for DEPENDENT or SPOUSE coverage.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This meant employers could meet their obligations under the ACA by offering dependent/spouse coverage but putting $0 money into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35F8-4E34-4C2E-B16A-C3FAA54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2A1A-925D-43DE-FF12-609B121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5" y="228600"/>
            <a:ext cx="8603672" cy="666283"/>
          </a:xfrm>
        </p:spPr>
        <p:txBody>
          <a:bodyPr/>
          <a:lstStyle/>
          <a:p>
            <a:r>
              <a:rPr lang="en-US" dirty="0"/>
              <a:t>Modeling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35C6-1695-22DB-DFE0-C95AA8C6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5" y="1219200"/>
            <a:ext cx="8603672" cy="5410200"/>
          </a:xfrm>
        </p:spPr>
        <p:txBody>
          <a:bodyPr>
            <a:normAutofit/>
          </a:bodyPr>
          <a:lstStyle/>
          <a:p>
            <a:r>
              <a:rPr lang="en-US" sz="1800" dirty="0"/>
              <a:t>Groups covering GLP-1 drugs specifically for Type-2 diabetes faced a three-year rate increase averaging &lt;1% per year net in addition to trend.</a:t>
            </a:r>
          </a:p>
          <a:p>
            <a:r>
              <a:rPr lang="en-US" sz="1800" dirty="0"/>
              <a:t>After the anticipated cost savings of avoided diabetes, almost all the residual cost/rate increase could be eliminated with member cost sharing at $150/</a:t>
            </a:r>
            <a:r>
              <a:rPr lang="en-US" sz="1800" dirty="0" err="1"/>
              <a:t>pmpm</a:t>
            </a:r>
            <a:r>
              <a:rPr lang="en-US" sz="1800" dirty="0"/>
              <a:t>.</a:t>
            </a:r>
          </a:p>
          <a:p>
            <a:r>
              <a:rPr lang="en-US" sz="1800" i="1" dirty="0">
                <a:solidFill>
                  <a:srgbClr val="FFFF00"/>
                </a:solidFill>
              </a:rPr>
              <a:t>Groups covering GLP-1 drugs specifically for non-diabetic Obesity at expected adoption rates and current pricing face a three-year rate increase averaging 7.5% per year </a:t>
            </a:r>
            <a:r>
              <a:rPr lang="en-US" sz="1800" i="1" u="sng" dirty="0">
                <a:solidFill>
                  <a:schemeClr val="bg1">
                    <a:lumMod val="95000"/>
                  </a:schemeClr>
                </a:solidFill>
              </a:rPr>
              <a:t>in addition to trend</a:t>
            </a:r>
            <a:r>
              <a:rPr lang="en-US" sz="1800" i="1" dirty="0">
                <a:solidFill>
                  <a:srgbClr val="FFFF00"/>
                </a:solidFill>
              </a:rPr>
              <a:t>. (almost 30% compounded over 3 years).</a:t>
            </a:r>
          </a:p>
          <a:p>
            <a:r>
              <a:rPr lang="en-US" sz="1800" i="1" dirty="0">
                <a:solidFill>
                  <a:srgbClr val="FFFF00"/>
                </a:solidFill>
              </a:rPr>
              <a:t>Total annual drug spend in the model DOUBLED by year 3 when non-diabetic obese are allowed unfettered access to GLP-1 drugs.</a:t>
            </a:r>
          </a:p>
          <a:p>
            <a:r>
              <a:rPr lang="en-US" sz="1800" i="1" dirty="0">
                <a:solidFill>
                  <a:srgbClr val="FFFF00"/>
                </a:solidFill>
              </a:rPr>
              <a:t>$150-$200-month member cost share did not significantly impact the employer/carrier costs for obesity coverage. The model did not examine behavioral changes with cost sharing to reduce take rates.</a:t>
            </a:r>
          </a:p>
          <a:p>
            <a:r>
              <a:rPr lang="en-US" sz="1800" i="1" u="sng" dirty="0">
                <a:solidFill>
                  <a:srgbClr val="FF0000"/>
                </a:solidFill>
              </a:rPr>
              <a:t>Diabetics on GLP-1’s drove ~$130 in new net costs </a:t>
            </a:r>
            <a:r>
              <a:rPr lang="en-US" sz="1800" i="1" u="sng" dirty="0" err="1">
                <a:solidFill>
                  <a:srgbClr val="FF0000"/>
                </a:solidFill>
              </a:rPr>
              <a:t>pmpm</a:t>
            </a:r>
            <a:r>
              <a:rPr lang="en-US" sz="1800" i="1" u="sng" dirty="0">
                <a:solidFill>
                  <a:srgbClr val="FF0000"/>
                </a:solidFill>
              </a:rPr>
              <a:t> after expected savings.  When non-diabetics were allowed into the program, even at modest take rates, the net costs exceeded $900 </a:t>
            </a:r>
            <a:r>
              <a:rPr lang="en-US" sz="1800" i="1" u="sng" dirty="0" err="1">
                <a:solidFill>
                  <a:srgbClr val="FF0000"/>
                </a:solidFill>
              </a:rPr>
              <a:t>pmpm</a:t>
            </a:r>
            <a:r>
              <a:rPr lang="en-US" sz="1800" i="1" u="sng" dirty="0">
                <a:solidFill>
                  <a:srgbClr val="FF0000"/>
                </a:solidFill>
              </a:rPr>
              <a:t> after expected savings.</a:t>
            </a:r>
          </a:p>
          <a:p>
            <a:r>
              <a:rPr lang="en-US" sz="1800" i="1" u="sng" dirty="0">
                <a:solidFill>
                  <a:srgbClr val="FF0000"/>
                </a:solidFill>
              </a:rPr>
              <a:t>We concluded an actual break-even value for the non-diabetic obese population at ~$325 </a:t>
            </a:r>
            <a:r>
              <a:rPr lang="en-US" sz="1800" i="1" u="sng" dirty="0" err="1">
                <a:solidFill>
                  <a:srgbClr val="FF0000"/>
                </a:solidFill>
              </a:rPr>
              <a:t>pmpm</a:t>
            </a:r>
            <a:r>
              <a:rPr lang="en-US" sz="1800" i="1" u="sng" dirty="0">
                <a:solidFill>
                  <a:srgbClr val="FF0000"/>
                </a:solidFill>
              </a:rPr>
              <a:t> (with a $100-$150 copay pre-deductible).  Current pricing before rebates is $1,350/month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3DF6-ADAC-E2DB-0025-232D8E0C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BCF-BC72-7EAE-B237-E1D60798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244223"/>
            <a:ext cx="8603672" cy="1325563"/>
          </a:xfrm>
        </p:spPr>
        <p:txBody>
          <a:bodyPr/>
          <a:lstStyle/>
          <a:p>
            <a:r>
              <a:rPr lang="en-US" dirty="0"/>
              <a:t>International Deals on GLP-1’s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9093-7E53-DC88-17D1-E53945C7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600200"/>
            <a:ext cx="8603672" cy="478991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UK National Health Service has entered into an agreement with Novo Nordisk to provide Ozempic for £199 ($254.26 on 1 Aug 2023) for a month’s supply.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Novo is offering Ozempic in Germany to weight loss clinics for between €170 and €300 depending on dosage (between $186.52 and $329.15 as of 1 Aug 2023).</a:t>
            </a:r>
          </a:p>
          <a:p>
            <a:r>
              <a:rPr lang="en-US" sz="2800" dirty="0"/>
              <a:t>Average costs for Ozempic as of 1 June 2023 in the US is $892.06 for a 1 month’s supply.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Compounding clinics are offering </a:t>
            </a:r>
            <a:r>
              <a:rPr lang="en-US" sz="2800" dirty="0" err="1">
                <a:solidFill>
                  <a:srgbClr val="FFFF00"/>
                </a:solidFill>
              </a:rPr>
              <a:t>Semaglutide</a:t>
            </a:r>
            <a:r>
              <a:rPr lang="en-US" sz="2800" dirty="0">
                <a:solidFill>
                  <a:srgbClr val="FFFF00"/>
                </a:solidFill>
              </a:rPr>
              <a:t> with US pricing of around $280 to $400/month locally.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2339-11F9-609A-E238-7708923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04DF-ED34-7E39-E00E-5DCEA1BB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603672" cy="1325563"/>
          </a:xfrm>
        </p:spPr>
        <p:txBody>
          <a:bodyPr/>
          <a:lstStyle/>
          <a:p>
            <a:r>
              <a:rPr lang="en-US" dirty="0"/>
              <a:t>The Novo Nordisk/</a:t>
            </a:r>
            <a:r>
              <a:rPr lang="en-US" dirty="0" err="1"/>
              <a:t>Wegovy</a:t>
            </a:r>
            <a:r>
              <a:rPr lang="en-US" dirty="0"/>
              <a:t> Cardiac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56D6-0C45-3722-8DFC-97C2B339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676400"/>
            <a:ext cx="8603672" cy="4713717"/>
          </a:xfrm>
        </p:spPr>
        <p:txBody>
          <a:bodyPr/>
          <a:lstStyle/>
          <a:p>
            <a:r>
              <a:rPr lang="en-US" dirty="0"/>
              <a:t>Topline: “20% fewer cardiac events by people on </a:t>
            </a:r>
            <a:r>
              <a:rPr lang="en-US" dirty="0" err="1"/>
              <a:t>Wegovy</a:t>
            </a:r>
            <a:r>
              <a:rPr lang="en-US" dirty="0"/>
              <a:t> vs Control Group!!!”</a:t>
            </a:r>
          </a:p>
          <a:p>
            <a:r>
              <a:rPr lang="en-US" dirty="0"/>
              <a:t>Details:  17,600 member study over 5 years in 41 countries via 800 test sites (data collection???).  Members were non-diabetics with BMI’s over 27 and a history of cardiac disease (or family history)</a:t>
            </a:r>
          </a:p>
          <a:p>
            <a:r>
              <a:rPr lang="en-US" dirty="0"/>
              <a:t>8,800 given </a:t>
            </a:r>
            <a:r>
              <a:rPr lang="en-US" dirty="0" err="1"/>
              <a:t>Wegovy</a:t>
            </a:r>
            <a:r>
              <a:rPr lang="en-US" dirty="0"/>
              <a:t>, 8,800 placebo in group.</a:t>
            </a:r>
          </a:p>
          <a:p>
            <a:r>
              <a:rPr lang="en-US" dirty="0">
                <a:solidFill>
                  <a:srgbClr val="FFFF00"/>
                </a:solidFill>
              </a:rPr>
              <a:t>~1,200 cardiac events observed during trial</a:t>
            </a:r>
          </a:p>
          <a:p>
            <a:r>
              <a:rPr lang="en-US" dirty="0"/>
              <a:t>Placebo Group had ~660 cardiac (infarction, death, stroke) events</a:t>
            </a:r>
          </a:p>
          <a:p>
            <a:r>
              <a:rPr lang="en-US" b="1" u="sng" dirty="0" err="1">
                <a:solidFill>
                  <a:srgbClr val="FFFF00"/>
                </a:solidFill>
              </a:rPr>
              <a:t>Wegovy</a:t>
            </a:r>
            <a:r>
              <a:rPr lang="en-US" b="1" u="sng" dirty="0">
                <a:solidFill>
                  <a:srgbClr val="FFFF00"/>
                </a:solidFill>
              </a:rPr>
              <a:t> Group had ~525 cardiac events (~20% fewer than control)</a:t>
            </a:r>
          </a:p>
          <a:p>
            <a:r>
              <a:rPr lang="en-US" dirty="0"/>
              <a:t>Total value of applied </a:t>
            </a:r>
            <a:r>
              <a:rPr lang="en-US" dirty="0" err="1"/>
              <a:t>Wegovy</a:t>
            </a:r>
            <a:r>
              <a:rPr lang="en-US" dirty="0"/>
              <a:t> at US prices?</a:t>
            </a:r>
          </a:p>
          <a:p>
            <a:r>
              <a:rPr lang="en-US" sz="4400" b="1" u="sng" dirty="0">
                <a:solidFill>
                  <a:srgbClr val="FF0000"/>
                </a:solidFill>
              </a:rPr>
              <a:t>$713 MILLION!!! ($5.3M per)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41A31-87CB-F7AC-B7BB-3F603AF8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DEB41-14CC-47C4-8B5D-1A4C3D1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6BB90-103F-4160-828B-9E10F498B2AE}"/>
              </a:ext>
            </a:extLst>
          </p:cNvPr>
          <p:cNvSpPr txBox="1"/>
          <p:nvPr/>
        </p:nvSpPr>
        <p:spPr>
          <a:xfrm>
            <a:off x="3657600" y="197585"/>
            <a:ext cx="5181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Louisiana Average Would Be 23 GLP-1 Patients and 8 Type-2 Diabetics in this picture.</a:t>
            </a:r>
          </a:p>
        </p:txBody>
      </p:sp>
      <p:pic>
        <p:nvPicPr>
          <p:cNvPr id="3" name="Picture 2" descr="A group of people posing for a photo in front of trees&#10;&#10;Description automatically generated with medium confidence">
            <a:extLst>
              <a:ext uri="{FF2B5EF4-FFF2-40B4-BE49-F238E27FC236}">
                <a16:creationId xmlns:a16="http://schemas.microsoft.com/office/drawing/2014/main" id="{80A06184-E96D-4039-8007-33DBBC73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8629"/>
            <a:ext cx="8229600" cy="4969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6CD05-740B-41DA-A896-5D6BBB6CCA9B}"/>
              </a:ext>
            </a:extLst>
          </p:cNvPr>
          <p:cNvSpPr txBox="1"/>
          <p:nvPr/>
        </p:nvSpPr>
        <p:spPr>
          <a:xfrm>
            <a:off x="76200" y="76200"/>
            <a:ext cx="31242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Michael Bertaut, </a:t>
            </a:r>
          </a:p>
          <a:p>
            <a:r>
              <a:rPr lang="en-US" dirty="0"/>
              <a:t>Healthcare Economist</a:t>
            </a:r>
          </a:p>
          <a:p>
            <a:r>
              <a:rPr lang="en-US" i="1" dirty="0"/>
              <a:t>Blue Cross and Blue Shield of Louisiana</a:t>
            </a:r>
          </a:p>
          <a:p>
            <a:r>
              <a:rPr lang="en-US" dirty="0"/>
              <a:t>225-573-2092</a:t>
            </a:r>
          </a:p>
          <a:p>
            <a:r>
              <a:rPr lang="en-US" dirty="0">
                <a:hlinkClick r:id="rId3"/>
              </a:rPr>
              <a:t>Michael.Bertaut@bcbsla.com</a:t>
            </a:r>
            <a:endParaRPr lang="en-US" dirty="0"/>
          </a:p>
          <a:p>
            <a:r>
              <a:rPr lang="en-US" dirty="0"/>
              <a:t>“Mike Bertaut” on Linked-In</a:t>
            </a:r>
          </a:p>
          <a:p>
            <a:r>
              <a:rPr lang="en-US" dirty="0"/>
              <a:t>@mikebertaut on Twitter</a:t>
            </a:r>
          </a:p>
          <a:p>
            <a:r>
              <a:rPr lang="en-US" dirty="0"/>
              <a:t>Sign Up for Our Blog!</a:t>
            </a:r>
          </a:p>
          <a:p>
            <a:r>
              <a:rPr lang="en-US" dirty="0">
                <a:hlinkClick r:id="rId4"/>
              </a:rPr>
              <a:t>www.straighttalkla.com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AB07-C813-4D03-96C3-FFAFF07D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76200"/>
            <a:ext cx="8603672" cy="1025777"/>
          </a:xfrm>
        </p:spPr>
        <p:txBody>
          <a:bodyPr/>
          <a:lstStyle/>
          <a:p>
            <a:r>
              <a:rPr lang="en-US" dirty="0"/>
              <a:t>How Has It Been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5DEC-E096-4263-8956-1945B0CA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990600"/>
            <a:ext cx="8603672" cy="55977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Unfortunately, even the OFFER of unsubsidized, potentially very expensive coverage would freeze the spouse/dependent out of tax credits for individual coverage on healthcare.gov!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The IRS has issued a final rule that potentially solves the problem without putting a direct cost on the employer:</a:t>
            </a:r>
          </a:p>
          <a:p>
            <a:pPr lvl="1"/>
            <a:r>
              <a:rPr lang="en-US" sz="2100" i="1" dirty="0">
                <a:solidFill>
                  <a:srgbClr val="FFFF00"/>
                </a:solidFill>
              </a:rPr>
              <a:t>Re-compute affordability using the entire family (tax household) as the basis.</a:t>
            </a:r>
          </a:p>
          <a:p>
            <a:pPr lvl="1"/>
            <a:r>
              <a:rPr lang="en-US" sz="2100" i="1" dirty="0"/>
              <a:t>Allow non-employee family members with premiums above a certain income threshold (9.12% of HH income for 2023) to pass on the employer offer and access advanced premium tax credits to purchase individual coverage on Healthcare.gov.</a:t>
            </a:r>
          </a:p>
          <a:p>
            <a:pPr lvl="1"/>
            <a:r>
              <a:rPr lang="en-US" sz="2100" i="1" dirty="0">
                <a:solidFill>
                  <a:srgbClr val="FFFF00"/>
                </a:solidFill>
              </a:rPr>
              <a:t>Keep the same standards as before for the employer/employee relationship.</a:t>
            </a:r>
          </a:p>
          <a:p>
            <a:pPr lvl="1"/>
            <a:r>
              <a:rPr lang="en-US" sz="2400" b="1" i="1" u="sng" dirty="0">
                <a:solidFill>
                  <a:srgbClr val="FF0000"/>
                </a:solidFill>
              </a:rPr>
              <a:t>The Determination of Unaffordable Coverage triggers a special enrollment period (newly unaffordable)</a:t>
            </a:r>
          </a:p>
          <a:p>
            <a:pPr lvl="1"/>
            <a:r>
              <a:rPr lang="en-US" sz="2400" b="1" i="1" u="sng" dirty="0"/>
              <a:t>Affordability MUST be computed on the cheapest plan available, even for spouse/dependents.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35F8-4E34-4C2E-B16A-C3FAA54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6C9A-9DBD-4163-9EC9-D8B68FD9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153331"/>
            <a:ext cx="8603672" cy="1416456"/>
          </a:xfrm>
        </p:spPr>
        <p:txBody>
          <a:bodyPr/>
          <a:lstStyle/>
          <a:p>
            <a:r>
              <a:rPr lang="en-US" dirty="0"/>
              <a:t>10 Worst States For Employer Contributions to Family Coverage (KFF)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D1E9C-7402-48FD-A772-27AEFBE1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3CEF43-9945-4188-BB88-1DE05DBA9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9875" y="1600200"/>
          <a:ext cx="8604249" cy="510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083">
                  <a:extLst>
                    <a:ext uri="{9D8B030D-6E8A-4147-A177-3AD203B41FA5}">
                      <a16:colId xmlns:a16="http://schemas.microsoft.com/office/drawing/2014/main" val="3020567744"/>
                    </a:ext>
                  </a:extLst>
                </a:gridCol>
                <a:gridCol w="2868083">
                  <a:extLst>
                    <a:ext uri="{9D8B030D-6E8A-4147-A177-3AD203B41FA5}">
                      <a16:colId xmlns:a16="http://schemas.microsoft.com/office/drawing/2014/main" val="3530930601"/>
                    </a:ext>
                  </a:extLst>
                </a:gridCol>
                <a:gridCol w="2868083">
                  <a:extLst>
                    <a:ext uri="{9D8B030D-6E8A-4147-A177-3AD203B41FA5}">
                      <a16:colId xmlns:a16="http://schemas.microsoft.com/office/drawing/2014/main" val="398701744"/>
                    </a:ext>
                  </a:extLst>
                </a:gridCol>
              </a:tblGrid>
              <a:tr h="818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AVERAGE ANNUAL EMPLOYER CONTRIBUTIONS TO FAMILY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AVERAGE ANNUAL FAMILY PREMIUMS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11688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$18,339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62594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$12,574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$19,305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73180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HAWAII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$12,589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$18,539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58681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$12,886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$20,108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93962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$13,026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$20,117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164918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$13,071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$19,844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83511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$13,293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$19,539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05101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$13,473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$19,788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87975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$13,568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$19,237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46123"/>
                  </a:ext>
                </a:extLst>
              </a:tr>
              <a:tr h="428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MISSISSIPPI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$13,830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$20,373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137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30886A-175F-3BD2-CF95-4A88ED738858}"/>
              </a:ext>
            </a:extLst>
          </p:cNvPr>
          <p:cNvSpPr txBox="1"/>
          <p:nvPr/>
        </p:nvSpPr>
        <p:spPr>
          <a:xfrm>
            <a:off x="5410200" y="4683554"/>
            <a:ext cx="2971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that if we remove the contributions of government and union groups, the Louisiana contribution drops to about $4,000 a year on average.</a:t>
            </a:r>
          </a:p>
        </p:txBody>
      </p:sp>
    </p:spTree>
    <p:extLst>
      <p:ext uri="{BB962C8B-B14F-4D97-AF65-F5344CB8AC3E}">
        <p14:creationId xmlns:p14="http://schemas.microsoft.com/office/powerpoint/2010/main" val="7019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F012-83C7-41F7-8ABE-E4157EB3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F84D2-9FEF-4D14-B7B1-65D714C3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C831-158F-4B7D-A953-0A612D3C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EA55C-C4CA-4A11-B0D7-2EEDB93F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EA97-4702-8F47-6069-4B66ABD8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1899"/>
            <a:ext cx="82296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 Exchange for More Money, States Stopped Screening their Existing Medicaid populations…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98B8-1CE6-7375-C11C-2A196133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28799"/>
            <a:ext cx="8686800" cy="46618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Screening for income, residency and other eligibility criteria in Medicaid stopped in May 2020 as a reaction to COVID.</a:t>
            </a:r>
          </a:p>
          <a:p>
            <a:r>
              <a:rPr lang="en-US" dirty="0">
                <a:solidFill>
                  <a:srgbClr val="FFFF00"/>
                </a:solidFill>
              </a:rPr>
              <a:t>As a result, Medicaid has grown by 22 MILLION people nationally since then. </a:t>
            </a:r>
          </a:p>
          <a:p>
            <a:r>
              <a:rPr lang="en-US" dirty="0"/>
              <a:t>States estimate between 7% and 33% of their Medicaid populations will lose coverage in the next 12 months.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 states have already begun screening and will start notifying members in April of their new status.</a:t>
            </a:r>
          </a:p>
          <a:p>
            <a:r>
              <a:rPr lang="en-US" dirty="0"/>
              <a:t>Those losing Medicaid will have three options:</a:t>
            </a:r>
          </a:p>
          <a:p>
            <a:pPr lvl="1"/>
            <a:r>
              <a:rPr lang="en-US" sz="1875" dirty="0"/>
              <a:t>Seek coverage through their/relative’s employers</a:t>
            </a:r>
          </a:p>
          <a:p>
            <a:pPr lvl="1"/>
            <a:r>
              <a:rPr lang="en-US" sz="1875" dirty="0"/>
              <a:t>Seek coverage through their Marketplace (Healthcare.gov in Louisiana)</a:t>
            </a:r>
          </a:p>
          <a:p>
            <a:pPr lvl="1"/>
            <a:r>
              <a:rPr lang="en-US" sz="1875" dirty="0"/>
              <a:t>Allow themselves to become uninsured</a:t>
            </a:r>
          </a:p>
          <a:p>
            <a:r>
              <a:rPr lang="en-US" sz="2250" b="1" dirty="0">
                <a:solidFill>
                  <a:srgbClr val="FF0000"/>
                </a:solidFill>
              </a:rPr>
              <a:t>Up to 15 million people will lose coverage in the next 12 months.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0158D-A492-814D-6E77-0574BB58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C989-2438-0F45-3607-82B2CF7E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264998"/>
            <a:ext cx="8229600" cy="685800"/>
          </a:xfrm>
        </p:spPr>
        <p:txBody>
          <a:bodyPr/>
          <a:lstStyle/>
          <a:p>
            <a:r>
              <a:rPr lang="en-US" dirty="0"/>
              <a:t>Reconnecting People to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ADC2-729B-1EDB-74A3-60C98764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1430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/>
              <a:t>Dis-enrollments are underway!!!!</a:t>
            </a:r>
            <a:endParaRPr lang="en-US" sz="2000" dirty="0"/>
          </a:p>
          <a:p>
            <a:r>
              <a:rPr lang="en-US" sz="2000" dirty="0"/>
              <a:t>BCBS plans are making targeted investments in organizations that serve the affected community to help them add resources.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Licensed agents all over the nation will help the newly uninsured find new coverage without any cost for their services or any obligation to buy anything.</a:t>
            </a:r>
          </a:p>
          <a:p>
            <a:r>
              <a:rPr lang="en-US" sz="2000" dirty="0"/>
              <a:t>The goal is a smooth transition.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Complicating Factors:</a:t>
            </a:r>
          </a:p>
          <a:p>
            <a:pPr lvl="1"/>
            <a:r>
              <a:rPr lang="en-US" sz="1600" dirty="0"/>
              <a:t>Medicaid coverage is free. That is, participants don’t pay premiums deductibles or copays, or have to worry about maximum out of pocket costs.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Private coverage, no matter what the source, will have costs associated with all of these areas.</a:t>
            </a:r>
          </a:p>
          <a:p>
            <a:pPr lvl="1"/>
            <a:r>
              <a:rPr lang="en-US" sz="1600" dirty="0"/>
              <a:t>The lowest premium plans on Healthcare.gov may have very high deductibles and maximum out-of-pocket costs.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Guidance is key! There are also plans that require almost NO out-of-pocket costs if income is just a bit above the Medicaid threshold.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CAA7-8E8A-B19C-CFC0-DDC91E4E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B4D7-71D5-A74B-0237-F2BB462D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323"/>
            <a:ext cx="8603672" cy="1325563"/>
          </a:xfrm>
        </p:spPr>
        <p:txBody>
          <a:bodyPr/>
          <a:lstStyle/>
          <a:p>
            <a:r>
              <a:rPr lang="en-US" dirty="0"/>
              <a:t>STLDI Changes Incoming……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031A-A469-4A4F-D07C-ACEA0418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524000"/>
            <a:ext cx="8603672" cy="486611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Proposed rule would undo Trump-era changes to the sale of short-term limited duration medical insurance.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Move maximum contract length from 364 days to just 90.</a:t>
            </a:r>
          </a:p>
          <a:p>
            <a:r>
              <a:rPr lang="en-US" sz="2800" dirty="0"/>
              <a:t>Maximum time per year covered down to 120 days.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 renewals with same carrier for 1 year after contract ends</a:t>
            </a:r>
          </a:p>
          <a:p>
            <a:r>
              <a:rPr lang="en-US" sz="2800" dirty="0"/>
              <a:t>No changes to coverage requirements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 marketing allowed (and probably no sales at all) during Healthcare.gov open enrollment</a:t>
            </a:r>
          </a:p>
          <a:p>
            <a:r>
              <a:rPr lang="en-US" sz="2800" dirty="0"/>
              <a:t>Those enrolled on change date are grandfathered under the old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7704-1838-DB1F-0B8B-8F992879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4D9-D6C1-A640-8D22-9F2FAF55BC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9 BCBSLA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BCBSLA PPT Template" id="{7A2C4692-C32D-484D-8727-82ACCD149300}" vid="{5D0A2071-718F-47B3-8F3A-FC0D084BDCA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28626</TotalTime>
  <Words>2675</Words>
  <Application>Microsoft Office PowerPoint</Application>
  <PresentationFormat>On-screen Show (4:3)</PresentationFormat>
  <Paragraphs>266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Google Sans</vt:lpstr>
      <vt:lpstr>2019 BCBSLA PPT Template</vt:lpstr>
      <vt:lpstr> Part 1: The Family Glitch Fix and The Rise of Individual Health Insurance Coverage Part 2: GLP-1 Drugs and the Impact on Premiums  </vt:lpstr>
      <vt:lpstr>What’s the “Family Glitch?” And Why Did It Need Fixing?</vt:lpstr>
      <vt:lpstr>How Has It Been Fixed?</vt:lpstr>
      <vt:lpstr>10 Worst States For Employer Contributions to Family Coverage (KFF)</vt:lpstr>
      <vt:lpstr>PowerPoint Presentation</vt:lpstr>
      <vt:lpstr>PowerPoint Presentation</vt:lpstr>
      <vt:lpstr>In Exchange for More Money, States Stopped Screening their Existing Medicaid populations…</vt:lpstr>
      <vt:lpstr>Reconnecting People to Coverage</vt:lpstr>
      <vt:lpstr>STLDI Changes Incoming……</vt:lpstr>
      <vt:lpstr>GLP-1 Drugs For Type 2 Diabetes and for Non-Diabetic Obesity and the Potential Impact on Premiums  </vt:lpstr>
      <vt:lpstr>PowerPoint Presentation</vt:lpstr>
      <vt:lpstr>Population Health Type 2 Diabetic Statistics </vt:lpstr>
      <vt:lpstr>Lesser-Known Stats About Type 2 Diabetes and Non-Diabetic Obesity</vt:lpstr>
      <vt:lpstr>GLP-1 Drugs in 2023</vt:lpstr>
      <vt:lpstr>Contraindication Considerations:  Gastroparesis</vt:lpstr>
      <vt:lpstr>Contraindication Considerations:   Suicide Ideation</vt:lpstr>
      <vt:lpstr>Modeling Considerations</vt:lpstr>
      <vt:lpstr>Financial Simulation #1: GLP-1 Coverage for Type 2 Diabetes (36 Month Simulation)</vt:lpstr>
      <vt:lpstr>Financial Simulation #2: GLP-1 Coverage for Non-Diabetic Obesity (&gt;30 BMI)</vt:lpstr>
      <vt:lpstr>Modeling Conclusions</vt:lpstr>
      <vt:lpstr>International Deals on GLP-1’s</vt:lpstr>
      <vt:lpstr>The Novo Nordisk/Wegovy Cardiac Study</vt:lpstr>
      <vt:lpstr>PowerPoint Presentation</vt:lpstr>
    </vt:vector>
  </TitlesOfParts>
  <Company>BlueCross BlueShield of 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Griggs</dc:title>
  <dc:creator>BCBSSC</dc:creator>
  <cp:lastModifiedBy>Bertaut, Michael</cp:lastModifiedBy>
  <cp:revision>1015</cp:revision>
  <cp:lastPrinted>2014-05-08T19:50:28Z</cp:lastPrinted>
  <dcterms:created xsi:type="dcterms:W3CDTF">2007-12-06T21:25:37Z</dcterms:created>
  <dcterms:modified xsi:type="dcterms:W3CDTF">2023-08-16T14:21:48Z</dcterms:modified>
</cp:coreProperties>
</file>