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2"/>
  </p:notesMasterIdLst>
  <p:sldIdLst>
    <p:sldId id="399" r:id="rId3"/>
    <p:sldId id="401" r:id="rId4"/>
    <p:sldId id="458" r:id="rId5"/>
    <p:sldId id="461" r:id="rId6"/>
    <p:sldId id="463" r:id="rId7"/>
    <p:sldId id="464" r:id="rId8"/>
    <p:sldId id="465" r:id="rId9"/>
    <p:sldId id="467" r:id="rId10"/>
    <p:sldId id="470" r:id="rId11"/>
    <p:sldId id="468" r:id="rId12"/>
    <p:sldId id="457" r:id="rId13"/>
    <p:sldId id="472" r:id="rId14"/>
    <p:sldId id="469" r:id="rId15"/>
    <p:sldId id="462" r:id="rId16"/>
    <p:sldId id="460" r:id="rId17"/>
    <p:sldId id="459" r:id="rId18"/>
    <p:sldId id="466" r:id="rId19"/>
    <p:sldId id="471" r:id="rId20"/>
    <p:sldId id="415"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E"/>
    <a:srgbClr val="000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3" d="100"/>
          <a:sy n="103" d="100"/>
        </p:scale>
        <p:origin x="1854"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39FA2A6-D37D-467F-BD0A-39EA9DDAB0E8}"/>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6147" name="Rectangle 3">
            <a:extLst>
              <a:ext uri="{FF2B5EF4-FFF2-40B4-BE49-F238E27FC236}">
                <a16:creationId xmlns:a16="http://schemas.microsoft.com/office/drawing/2014/main" id="{402138AA-5862-4C79-BEBC-00ECEEE7EECD}"/>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id="{8EA6A455-AC03-4F55-8A59-CAD453BD254A}"/>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C606D012-3936-44E7-92FC-B3AD5E40F2E5}"/>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6EDF5B8A-A94C-492C-BB28-F842A23BAB5E}"/>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6151" name="Rectangle 7">
            <a:extLst>
              <a:ext uri="{FF2B5EF4-FFF2-40B4-BE49-F238E27FC236}">
                <a16:creationId xmlns:a16="http://schemas.microsoft.com/office/drawing/2014/main" id="{D33761A9-98CF-46B5-8BFF-2AB34CF52F1A}"/>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961147A-DB17-417E-9847-9FE8A1B860A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1147A-DB17-417E-9847-9FE8A1B860AA}" type="slidenum">
              <a:rPr lang="en-US" altLang="en-US" smtClean="0"/>
              <a:pPr>
                <a:defRPr/>
              </a:pPr>
              <a:t>1</a:t>
            </a:fld>
            <a:endParaRPr lang="en-US" altLang="en-US" dirty="0"/>
          </a:p>
        </p:txBody>
      </p:sp>
    </p:spTree>
    <p:extLst>
      <p:ext uri="{BB962C8B-B14F-4D97-AF65-F5344CB8AC3E}">
        <p14:creationId xmlns:p14="http://schemas.microsoft.com/office/powerpoint/2010/main" val="407717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1147A-DB17-417E-9847-9FE8A1B860AA}" type="slidenum">
              <a:rPr lang="en-US" altLang="en-US" smtClean="0"/>
              <a:pPr>
                <a:defRPr/>
              </a:pPr>
              <a:t>2</a:t>
            </a:fld>
            <a:endParaRPr lang="en-US" altLang="en-US" dirty="0"/>
          </a:p>
        </p:txBody>
      </p:sp>
    </p:spTree>
    <p:extLst>
      <p:ext uri="{BB962C8B-B14F-4D97-AF65-F5344CB8AC3E}">
        <p14:creationId xmlns:p14="http://schemas.microsoft.com/office/powerpoint/2010/main" val="233576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1147A-DB17-417E-9847-9FE8A1B860AA}" type="slidenum">
              <a:rPr lang="en-US" altLang="en-US" smtClean="0"/>
              <a:pPr>
                <a:defRPr/>
              </a:pPr>
              <a:t>11</a:t>
            </a:fld>
            <a:endParaRPr lang="en-US" altLang="en-US" dirty="0"/>
          </a:p>
        </p:txBody>
      </p:sp>
    </p:spTree>
    <p:extLst>
      <p:ext uri="{BB962C8B-B14F-4D97-AF65-F5344CB8AC3E}">
        <p14:creationId xmlns:p14="http://schemas.microsoft.com/office/powerpoint/2010/main" val="368092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1147A-DB17-417E-9847-9FE8A1B860AA}" type="slidenum">
              <a:rPr lang="en-US" altLang="en-US" smtClean="0"/>
              <a:pPr>
                <a:defRPr/>
              </a:pPr>
              <a:t>19</a:t>
            </a:fld>
            <a:endParaRPr lang="en-US" altLang="en-US" dirty="0"/>
          </a:p>
        </p:txBody>
      </p:sp>
    </p:spTree>
    <p:extLst>
      <p:ext uri="{BB962C8B-B14F-4D97-AF65-F5344CB8AC3E}">
        <p14:creationId xmlns:p14="http://schemas.microsoft.com/office/powerpoint/2010/main" val="1826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lank">
            <a:extLst>
              <a:ext uri="{FF2B5EF4-FFF2-40B4-BE49-F238E27FC236}">
                <a16:creationId xmlns:a16="http://schemas.microsoft.com/office/drawing/2014/main" id="{012390FB-BA39-45A9-8D9C-3842223F2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ctrTitle"/>
          </p:nvPr>
        </p:nvSpPr>
        <p:spPr>
          <a:xfrm>
            <a:off x="685800" y="2130425"/>
            <a:ext cx="7772400" cy="1470025"/>
          </a:xfrm>
        </p:spPr>
        <p:txBody>
          <a:bodyPr/>
          <a:lstStyle>
            <a:lvl1pPr algn="ctr">
              <a:defRPr sz="4400" b="1"/>
            </a:lvl1pPr>
          </a:lstStyle>
          <a:p>
            <a:pPr lvl="0"/>
            <a:r>
              <a:rPr lang="en-US" noProof="0"/>
              <a:t>Click to edit Master title style</a:t>
            </a:r>
            <a:endParaRPr lang="en-US" noProof="0" dirty="0"/>
          </a:p>
        </p:txBody>
      </p:sp>
      <p:sp>
        <p:nvSpPr>
          <p:cNvPr id="2253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3200"/>
            </a:lvl1pPr>
          </a:lstStyle>
          <a:p>
            <a:pPr lvl="0"/>
            <a:r>
              <a:rPr lang="en-US" noProof="0"/>
              <a:t>Click to edit Master subtitle style</a:t>
            </a:r>
            <a:endParaRPr lang="en-US" noProof="0" dirty="0"/>
          </a:p>
        </p:txBody>
      </p:sp>
      <p:sp>
        <p:nvSpPr>
          <p:cNvPr id="5" name="Rectangle 5">
            <a:extLst>
              <a:ext uri="{FF2B5EF4-FFF2-40B4-BE49-F238E27FC236}">
                <a16:creationId xmlns:a16="http://schemas.microsoft.com/office/drawing/2014/main" id="{BFEE4382-2FA5-49C7-AFB0-9D793790DF84}"/>
              </a:ext>
            </a:extLst>
          </p:cNvPr>
          <p:cNvSpPr>
            <a:spLocks noGrp="1" noChangeArrowheads="1"/>
          </p:cNvSpPr>
          <p:nvPr>
            <p:ph type="dt" sz="half" idx="10"/>
          </p:nvPr>
        </p:nvSpPr>
        <p:spPr/>
        <p:txBody>
          <a:bodyPr/>
          <a:lstStyle>
            <a:lvl1pPr>
              <a:defRPr/>
            </a:lvl1pPr>
          </a:lstStyle>
          <a:p>
            <a:pPr>
              <a:defRPr/>
            </a:pPr>
            <a:r>
              <a:rPr lang="en-US" dirty="0"/>
              <a:t>7/27/2022</a:t>
            </a:r>
          </a:p>
        </p:txBody>
      </p:sp>
      <p:sp>
        <p:nvSpPr>
          <p:cNvPr id="6" name="Rectangle 6">
            <a:extLst>
              <a:ext uri="{FF2B5EF4-FFF2-40B4-BE49-F238E27FC236}">
                <a16:creationId xmlns:a16="http://schemas.microsoft.com/office/drawing/2014/main" id="{BC9DD51E-7B8B-465B-8C88-B5358C1A804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7">
            <a:extLst>
              <a:ext uri="{FF2B5EF4-FFF2-40B4-BE49-F238E27FC236}">
                <a16:creationId xmlns:a16="http://schemas.microsoft.com/office/drawing/2014/main" id="{9C41F7D7-5CEC-4325-99DF-3113AB4EB2BE}"/>
              </a:ext>
            </a:extLst>
          </p:cNvPr>
          <p:cNvSpPr>
            <a:spLocks noGrp="1" noChangeArrowheads="1"/>
          </p:cNvSpPr>
          <p:nvPr>
            <p:ph type="sldNum" sz="quarter" idx="12"/>
          </p:nvPr>
        </p:nvSpPr>
        <p:spPr/>
        <p:txBody>
          <a:bodyPr/>
          <a:lstStyle>
            <a:lvl1pPr>
              <a:defRPr/>
            </a:lvl1pPr>
          </a:lstStyle>
          <a:p>
            <a:pPr>
              <a:defRPr/>
            </a:pPr>
            <a:fld id="{321E8685-D48F-47F9-8DB3-FB348C43B6F3}" type="slidenum">
              <a:rPr lang="en-US" altLang="en-US"/>
              <a:pPr>
                <a:defRPr/>
              </a:pPr>
              <a:t>‹#›</a:t>
            </a:fld>
            <a:endParaRPr lang="en-US" altLang="en-US" dirty="0"/>
          </a:p>
        </p:txBody>
      </p:sp>
    </p:spTree>
    <p:extLst>
      <p:ext uri="{BB962C8B-B14F-4D97-AF65-F5344CB8AC3E}">
        <p14:creationId xmlns:p14="http://schemas.microsoft.com/office/powerpoint/2010/main" val="176711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A8B881-1F05-4409-A91D-B87A38A851E2}"/>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5" name="Rectangle 5">
            <a:extLst>
              <a:ext uri="{FF2B5EF4-FFF2-40B4-BE49-F238E27FC236}">
                <a16:creationId xmlns:a16="http://schemas.microsoft.com/office/drawing/2014/main" id="{BF5270D9-2802-48C3-BC79-24151C45E35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794B934-63A2-4F45-A3EF-5D442EA9323B}"/>
              </a:ext>
            </a:extLst>
          </p:cNvPr>
          <p:cNvSpPr>
            <a:spLocks noGrp="1" noChangeArrowheads="1"/>
          </p:cNvSpPr>
          <p:nvPr>
            <p:ph type="sldNum" sz="quarter" idx="12"/>
          </p:nvPr>
        </p:nvSpPr>
        <p:spPr>
          <a:ln/>
        </p:spPr>
        <p:txBody>
          <a:bodyPr/>
          <a:lstStyle>
            <a:lvl1pPr>
              <a:defRPr/>
            </a:lvl1pPr>
          </a:lstStyle>
          <a:p>
            <a:pPr>
              <a:defRPr/>
            </a:pPr>
            <a:fld id="{B75F601C-BEC5-4CE7-8843-20B1965D2846}" type="slidenum">
              <a:rPr lang="en-US" altLang="en-US"/>
              <a:pPr>
                <a:defRPr/>
              </a:pPr>
              <a:t>‹#›</a:t>
            </a:fld>
            <a:endParaRPr lang="en-US" altLang="en-US" dirty="0"/>
          </a:p>
        </p:txBody>
      </p:sp>
    </p:spTree>
    <p:extLst>
      <p:ext uri="{BB962C8B-B14F-4D97-AF65-F5344CB8AC3E}">
        <p14:creationId xmlns:p14="http://schemas.microsoft.com/office/powerpoint/2010/main" val="273648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118AC6-B2CD-40A3-849F-1223F298040E}"/>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5" name="Rectangle 5">
            <a:extLst>
              <a:ext uri="{FF2B5EF4-FFF2-40B4-BE49-F238E27FC236}">
                <a16:creationId xmlns:a16="http://schemas.microsoft.com/office/drawing/2014/main" id="{BBC39861-DA22-4469-B791-3F591BD80B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3FDFAE0-6A67-48C3-B609-9200496D33FA}"/>
              </a:ext>
            </a:extLst>
          </p:cNvPr>
          <p:cNvSpPr>
            <a:spLocks noGrp="1" noChangeArrowheads="1"/>
          </p:cNvSpPr>
          <p:nvPr>
            <p:ph type="sldNum" sz="quarter" idx="12"/>
          </p:nvPr>
        </p:nvSpPr>
        <p:spPr>
          <a:ln/>
        </p:spPr>
        <p:txBody>
          <a:bodyPr/>
          <a:lstStyle>
            <a:lvl1pPr>
              <a:defRPr/>
            </a:lvl1pPr>
          </a:lstStyle>
          <a:p>
            <a:pPr>
              <a:defRPr/>
            </a:pPr>
            <a:fld id="{7E169363-699A-4B93-8A9E-8481D9D65E0E}" type="slidenum">
              <a:rPr lang="en-US" altLang="en-US"/>
              <a:pPr>
                <a:defRPr/>
              </a:pPr>
              <a:t>‹#›</a:t>
            </a:fld>
            <a:endParaRPr lang="en-US" altLang="en-US" dirty="0"/>
          </a:p>
        </p:txBody>
      </p:sp>
    </p:spTree>
    <p:extLst>
      <p:ext uri="{BB962C8B-B14F-4D97-AF65-F5344CB8AC3E}">
        <p14:creationId xmlns:p14="http://schemas.microsoft.com/office/powerpoint/2010/main" val="243592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lank">
            <a:extLst>
              <a:ext uri="{FF2B5EF4-FFF2-40B4-BE49-F238E27FC236}">
                <a16:creationId xmlns:a16="http://schemas.microsoft.com/office/drawing/2014/main" id="{4AD84B22-4FCC-4ABE-8C8B-A0A3BD321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ctrTitle"/>
          </p:nvPr>
        </p:nvSpPr>
        <p:spPr>
          <a:xfrm>
            <a:off x="1" y="2130425"/>
            <a:ext cx="9140824" cy="1470025"/>
          </a:xfrm>
        </p:spPr>
        <p:txBody>
          <a:bodyPr/>
          <a:lstStyle>
            <a:lvl1pPr algn="ctr">
              <a:defRPr sz="4400" b="1"/>
            </a:lvl1pPr>
          </a:lstStyle>
          <a:p>
            <a:pPr lvl="0"/>
            <a:r>
              <a:rPr lang="en-US" noProof="0"/>
              <a:t>Click to edit Master title style</a:t>
            </a:r>
            <a:endParaRPr lang="en-US" noProof="0" dirty="0"/>
          </a:p>
        </p:txBody>
      </p:sp>
      <p:sp>
        <p:nvSpPr>
          <p:cNvPr id="2253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3200"/>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97064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25908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285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90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37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694B0955-F434-45B1-9ED3-1B0F816075FA}"/>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5" name="Rectangle 5">
            <a:extLst>
              <a:ext uri="{FF2B5EF4-FFF2-40B4-BE49-F238E27FC236}">
                <a16:creationId xmlns:a16="http://schemas.microsoft.com/office/drawing/2014/main" id="{22F2864C-588E-4636-83DA-FF882D840F4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81D3FDB-4CA8-4CD3-B2B3-6D721DED82C0}"/>
              </a:ext>
            </a:extLst>
          </p:cNvPr>
          <p:cNvSpPr>
            <a:spLocks noGrp="1" noChangeArrowheads="1"/>
          </p:cNvSpPr>
          <p:nvPr>
            <p:ph type="sldNum" sz="quarter" idx="12"/>
          </p:nvPr>
        </p:nvSpPr>
        <p:spPr>
          <a:ln/>
        </p:spPr>
        <p:txBody>
          <a:bodyPr/>
          <a:lstStyle>
            <a:lvl1pPr>
              <a:defRPr/>
            </a:lvl1pPr>
          </a:lstStyle>
          <a:p>
            <a:pPr>
              <a:defRPr/>
            </a:pPr>
            <a:fld id="{915C8DE6-D4A8-4DE4-8C5F-687ECE07F57A}" type="slidenum">
              <a:rPr lang="en-US" altLang="en-US"/>
              <a:pPr>
                <a:defRPr/>
              </a:pPr>
              <a:t>‹#›</a:t>
            </a:fld>
            <a:endParaRPr lang="en-US" altLang="en-US" dirty="0"/>
          </a:p>
        </p:txBody>
      </p:sp>
    </p:spTree>
    <p:extLst>
      <p:ext uri="{BB962C8B-B14F-4D97-AF65-F5344CB8AC3E}">
        <p14:creationId xmlns:p14="http://schemas.microsoft.com/office/powerpoint/2010/main" val="284560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B49099D-5A08-45F4-8854-1E966E47C37D}"/>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5" name="Rectangle 5">
            <a:extLst>
              <a:ext uri="{FF2B5EF4-FFF2-40B4-BE49-F238E27FC236}">
                <a16:creationId xmlns:a16="http://schemas.microsoft.com/office/drawing/2014/main" id="{6007D917-1727-476B-B2E0-54762E9F50A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FC36487-90AD-4A96-A625-ADE2948F3D38}"/>
              </a:ext>
            </a:extLst>
          </p:cNvPr>
          <p:cNvSpPr>
            <a:spLocks noGrp="1" noChangeArrowheads="1"/>
          </p:cNvSpPr>
          <p:nvPr>
            <p:ph type="sldNum" sz="quarter" idx="12"/>
          </p:nvPr>
        </p:nvSpPr>
        <p:spPr>
          <a:ln/>
        </p:spPr>
        <p:txBody>
          <a:bodyPr/>
          <a:lstStyle>
            <a:lvl1pPr>
              <a:defRPr/>
            </a:lvl1pPr>
          </a:lstStyle>
          <a:p>
            <a:pPr>
              <a:defRPr/>
            </a:pPr>
            <a:fld id="{99B568B8-E531-4C66-843A-1B9F33DFD6F4}" type="slidenum">
              <a:rPr lang="en-US" altLang="en-US"/>
              <a:pPr>
                <a:defRPr/>
              </a:pPr>
              <a:t>‹#›</a:t>
            </a:fld>
            <a:endParaRPr lang="en-US" altLang="en-US" dirty="0"/>
          </a:p>
        </p:txBody>
      </p:sp>
    </p:spTree>
    <p:extLst>
      <p:ext uri="{BB962C8B-B14F-4D97-AF65-F5344CB8AC3E}">
        <p14:creationId xmlns:p14="http://schemas.microsoft.com/office/powerpoint/2010/main" val="297498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B6723C-C169-4325-B78B-C0ABCA2CA0AD}"/>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6" name="Rectangle 5">
            <a:extLst>
              <a:ext uri="{FF2B5EF4-FFF2-40B4-BE49-F238E27FC236}">
                <a16:creationId xmlns:a16="http://schemas.microsoft.com/office/drawing/2014/main" id="{6B783D0C-D89B-4143-A2C2-2DCDAE11E5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9F01E92-BC79-4565-A753-5097D1D1E5EB}"/>
              </a:ext>
            </a:extLst>
          </p:cNvPr>
          <p:cNvSpPr>
            <a:spLocks noGrp="1" noChangeArrowheads="1"/>
          </p:cNvSpPr>
          <p:nvPr>
            <p:ph type="sldNum" sz="quarter" idx="12"/>
          </p:nvPr>
        </p:nvSpPr>
        <p:spPr>
          <a:ln/>
        </p:spPr>
        <p:txBody>
          <a:bodyPr/>
          <a:lstStyle>
            <a:lvl1pPr>
              <a:defRPr/>
            </a:lvl1pPr>
          </a:lstStyle>
          <a:p>
            <a:pPr>
              <a:defRPr/>
            </a:pPr>
            <a:fld id="{F2D0CEEA-9A6F-482D-89DF-2D41D4E79D38}" type="slidenum">
              <a:rPr lang="en-US" altLang="en-US"/>
              <a:pPr>
                <a:defRPr/>
              </a:pPr>
              <a:t>‹#›</a:t>
            </a:fld>
            <a:endParaRPr lang="en-US" altLang="en-US" dirty="0"/>
          </a:p>
        </p:txBody>
      </p:sp>
    </p:spTree>
    <p:extLst>
      <p:ext uri="{BB962C8B-B14F-4D97-AF65-F5344CB8AC3E}">
        <p14:creationId xmlns:p14="http://schemas.microsoft.com/office/powerpoint/2010/main" val="292957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1BF5A4-F2EF-47F9-AB03-B0D492D6402F}"/>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8" name="Rectangle 5">
            <a:extLst>
              <a:ext uri="{FF2B5EF4-FFF2-40B4-BE49-F238E27FC236}">
                <a16:creationId xmlns:a16="http://schemas.microsoft.com/office/drawing/2014/main" id="{29E7E8A9-75CB-4035-885C-B3935900EB9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755C2C7B-13F6-4E55-96DD-543554DC2146}"/>
              </a:ext>
            </a:extLst>
          </p:cNvPr>
          <p:cNvSpPr>
            <a:spLocks noGrp="1" noChangeArrowheads="1"/>
          </p:cNvSpPr>
          <p:nvPr>
            <p:ph type="sldNum" sz="quarter" idx="12"/>
          </p:nvPr>
        </p:nvSpPr>
        <p:spPr>
          <a:ln/>
        </p:spPr>
        <p:txBody>
          <a:bodyPr/>
          <a:lstStyle>
            <a:lvl1pPr>
              <a:defRPr/>
            </a:lvl1pPr>
          </a:lstStyle>
          <a:p>
            <a:pPr>
              <a:defRPr/>
            </a:pPr>
            <a:fld id="{01DD9AF3-D376-4FDC-9076-7580A20EAC77}" type="slidenum">
              <a:rPr lang="en-US" altLang="en-US"/>
              <a:pPr>
                <a:defRPr/>
              </a:pPr>
              <a:t>‹#›</a:t>
            </a:fld>
            <a:endParaRPr lang="en-US" altLang="en-US" dirty="0"/>
          </a:p>
        </p:txBody>
      </p:sp>
    </p:spTree>
    <p:extLst>
      <p:ext uri="{BB962C8B-B14F-4D97-AF65-F5344CB8AC3E}">
        <p14:creationId xmlns:p14="http://schemas.microsoft.com/office/powerpoint/2010/main" val="247675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E2971E-506E-4C58-AA50-24C39F09A3B6}"/>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4" name="Rectangle 5">
            <a:extLst>
              <a:ext uri="{FF2B5EF4-FFF2-40B4-BE49-F238E27FC236}">
                <a16:creationId xmlns:a16="http://schemas.microsoft.com/office/drawing/2014/main" id="{AA5420F6-5019-4A6F-84F8-AB3FD254729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372A73D-9D38-45F9-B4C9-DBA8413551B2}"/>
              </a:ext>
            </a:extLst>
          </p:cNvPr>
          <p:cNvSpPr>
            <a:spLocks noGrp="1" noChangeArrowheads="1"/>
          </p:cNvSpPr>
          <p:nvPr>
            <p:ph type="sldNum" sz="quarter" idx="12"/>
          </p:nvPr>
        </p:nvSpPr>
        <p:spPr>
          <a:ln/>
        </p:spPr>
        <p:txBody>
          <a:bodyPr/>
          <a:lstStyle>
            <a:lvl1pPr>
              <a:defRPr/>
            </a:lvl1pPr>
          </a:lstStyle>
          <a:p>
            <a:pPr>
              <a:defRPr/>
            </a:pPr>
            <a:fld id="{16D95120-9D75-4D37-8577-2DB5F37E4633}" type="slidenum">
              <a:rPr lang="en-US" altLang="en-US"/>
              <a:pPr>
                <a:defRPr/>
              </a:pPr>
              <a:t>‹#›</a:t>
            </a:fld>
            <a:endParaRPr lang="en-US" altLang="en-US" dirty="0"/>
          </a:p>
        </p:txBody>
      </p:sp>
    </p:spTree>
    <p:extLst>
      <p:ext uri="{BB962C8B-B14F-4D97-AF65-F5344CB8AC3E}">
        <p14:creationId xmlns:p14="http://schemas.microsoft.com/office/powerpoint/2010/main" val="126904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BF6EAA-5356-4B0D-B5A5-E6E223F6C641}"/>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3" name="Rectangle 5">
            <a:extLst>
              <a:ext uri="{FF2B5EF4-FFF2-40B4-BE49-F238E27FC236}">
                <a16:creationId xmlns:a16="http://schemas.microsoft.com/office/drawing/2014/main" id="{0C2C059E-A5CD-4691-890E-933E2A77277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0E6E1FFA-ABE9-4EE4-AE6F-4BCCBE552AB3}"/>
              </a:ext>
            </a:extLst>
          </p:cNvPr>
          <p:cNvSpPr>
            <a:spLocks noGrp="1" noChangeArrowheads="1"/>
          </p:cNvSpPr>
          <p:nvPr>
            <p:ph type="sldNum" sz="quarter" idx="12"/>
          </p:nvPr>
        </p:nvSpPr>
        <p:spPr>
          <a:ln/>
        </p:spPr>
        <p:txBody>
          <a:bodyPr/>
          <a:lstStyle>
            <a:lvl1pPr>
              <a:defRPr/>
            </a:lvl1pPr>
          </a:lstStyle>
          <a:p>
            <a:pPr>
              <a:defRPr/>
            </a:pPr>
            <a:fld id="{5D6DD63C-1B17-4C71-989C-0C5F583B0F32}" type="slidenum">
              <a:rPr lang="en-US" altLang="en-US"/>
              <a:pPr>
                <a:defRPr/>
              </a:pPr>
              <a:t>‹#›</a:t>
            </a:fld>
            <a:endParaRPr lang="en-US" altLang="en-US" dirty="0"/>
          </a:p>
        </p:txBody>
      </p:sp>
    </p:spTree>
    <p:extLst>
      <p:ext uri="{BB962C8B-B14F-4D97-AF65-F5344CB8AC3E}">
        <p14:creationId xmlns:p14="http://schemas.microsoft.com/office/powerpoint/2010/main" val="91182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EB4842-EC16-4006-A732-F0EE4E1FD99D}"/>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6" name="Rectangle 5">
            <a:extLst>
              <a:ext uri="{FF2B5EF4-FFF2-40B4-BE49-F238E27FC236}">
                <a16:creationId xmlns:a16="http://schemas.microsoft.com/office/drawing/2014/main" id="{62509781-E58A-4D8B-838F-6BDDFF405E8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EFD8FC0-5C65-4C95-B158-1001EBE23B9C}"/>
              </a:ext>
            </a:extLst>
          </p:cNvPr>
          <p:cNvSpPr>
            <a:spLocks noGrp="1" noChangeArrowheads="1"/>
          </p:cNvSpPr>
          <p:nvPr>
            <p:ph type="sldNum" sz="quarter" idx="12"/>
          </p:nvPr>
        </p:nvSpPr>
        <p:spPr>
          <a:ln/>
        </p:spPr>
        <p:txBody>
          <a:bodyPr/>
          <a:lstStyle>
            <a:lvl1pPr>
              <a:defRPr/>
            </a:lvl1pPr>
          </a:lstStyle>
          <a:p>
            <a:pPr>
              <a:defRPr/>
            </a:pPr>
            <a:fld id="{BBBF0525-8F93-4497-B04D-3BF535D0879A}" type="slidenum">
              <a:rPr lang="en-US" altLang="en-US"/>
              <a:pPr>
                <a:defRPr/>
              </a:pPr>
              <a:t>‹#›</a:t>
            </a:fld>
            <a:endParaRPr lang="en-US" altLang="en-US" dirty="0"/>
          </a:p>
        </p:txBody>
      </p:sp>
    </p:spTree>
    <p:extLst>
      <p:ext uri="{BB962C8B-B14F-4D97-AF65-F5344CB8AC3E}">
        <p14:creationId xmlns:p14="http://schemas.microsoft.com/office/powerpoint/2010/main" val="243798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08814F-3DA4-4C86-8645-700EAAE32A4B}"/>
              </a:ext>
            </a:extLst>
          </p:cNvPr>
          <p:cNvSpPr>
            <a:spLocks noGrp="1" noChangeArrowheads="1"/>
          </p:cNvSpPr>
          <p:nvPr>
            <p:ph type="dt" sz="half" idx="10"/>
          </p:nvPr>
        </p:nvSpPr>
        <p:spPr>
          <a:ln/>
        </p:spPr>
        <p:txBody>
          <a:bodyPr/>
          <a:lstStyle>
            <a:lvl1pPr>
              <a:defRPr/>
            </a:lvl1pPr>
          </a:lstStyle>
          <a:p>
            <a:pPr>
              <a:defRPr/>
            </a:pPr>
            <a:r>
              <a:rPr lang="en-US" dirty="0"/>
              <a:t>7/27/2022</a:t>
            </a:r>
          </a:p>
        </p:txBody>
      </p:sp>
      <p:sp>
        <p:nvSpPr>
          <p:cNvPr id="6" name="Rectangle 5">
            <a:extLst>
              <a:ext uri="{FF2B5EF4-FFF2-40B4-BE49-F238E27FC236}">
                <a16:creationId xmlns:a16="http://schemas.microsoft.com/office/drawing/2014/main" id="{468C449B-0297-45E4-9895-80A70564A6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060BCFC-8BBA-424F-A205-656210C16C72}"/>
              </a:ext>
            </a:extLst>
          </p:cNvPr>
          <p:cNvSpPr>
            <a:spLocks noGrp="1" noChangeArrowheads="1"/>
          </p:cNvSpPr>
          <p:nvPr>
            <p:ph type="sldNum" sz="quarter" idx="12"/>
          </p:nvPr>
        </p:nvSpPr>
        <p:spPr>
          <a:ln/>
        </p:spPr>
        <p:txBody>
          <a:bodyPr/>
          <a:lstStyle>
            <a:lvl1pPr>
              <a:defRPr/>
            </a:lvl1pPr>
          </a:lstStyle>
          <a:p>
            <a:pPr>
              <a:defRPr/>
            </a:pPr>
            <a:fld id="{22DAD1A5-8787-4485-B3A3-836A69FA744F}" type="slidenum">
              <a:rPr lang="en-US" altLang="en-US"/>
              <a:pPr>
                <a:defRPr/>
              </a:pPr>
              <a:t>‹#›</a:t>
            </a:fld>
            <a:endParaRPr lang="en-US" altLang="en-US" dirty="0"/>
          </a:p>
        </p:txBody>
      </p:sp>
    </p:spTree>
    <p:extLst>
      <p:ext uri="{BB962C8B-B14F-4D97-AF65-F5344CB8AC3E}">
        <p14:creationId xmlns:p14="http://schemas.microsoft.com/office/powerpoint/2010/main" val="44039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lank">
            <a:extLst>
              <a:ext uri="{FF2B5EF4-FFF2-40B4-BE49-F238E27FC236}">
                <a16:creationId xmlns:a16="http://schemas.microsoft.com/office/drawing/2014/main" id="{D6048DAC-5ED5-4DA4-8CC8-7B2125455C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067FEEF-1775-442A-A799-635018DFDB74}"/>
              </a:ext>
            </a:extLst>
          </p:cNvPr>
          <p:cNvSpPr>
            <a:spLocks noGrp="1" noChangeArrowheads="1"/>
          </p:cNvSpPr>
          <p:nvPr>
            <p:ph type="title"/>
          </p:nvPr>
        </p:nvSpPr>
        <p:spPr bwMode="auto">
          <a:xfrm>
            <a:off x="457200" y="137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AF2628A-3A84-4476-99D0-490AE4E63A54}"/>
              </a:ext>
            </a:extLst>
          </p:cNvPr>
          <p:cNvSpPr>
            <a:spLocks noGrp="1" noChangeArrowheads="1"/>
          </p:cNvSpPr>
          <p:nvPr>
            <p:ph type="body" idx="1"/>
          </p:nvPr>
        </p:nvSpPr>
        <p:spPr bwMode="auto">
          <a:xfrm>
            <a:off x="457200" y="2590800"/>
            <a:ext cx="82296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68C22130-70F0-46A8-8F1A-62581EF6450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2E"/>
                </a:solidFill>
                <a:latin typeface="Arial" charset="0"/>
                <a:cs typeface="+mn-cs"/>
              </a:defRPr>
            </a:lvl1pPr>
          </a:lstStyle>
          <a:p>
            <a:pPr>
              <a:defRPr/>
            </a:pPr>
            <a:r>
              <a:rPr lang="en-US" dirty="0"/>
              <a:t>7/27/2022</a:t>
            </a:r>
          </a:p>
        </p:txBody>
      </p:sp>
      <p:sp>
        <p:nvSpPr>
          <p:cNvPr id="1029" name="Rectangle 5">
            <a:extLst>
              <a:ext uri="{FF2B5EF4-FFF2-40B4-BE49-F238E27FC236}">
                <a16:creationId xmlns:a16="http://schemas.microsoft.com/office/drawing/2014/main" id="{2054C086-049D-43C6-B246-A0375BF8E93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2E"/>
                </a:solidFill>
                <a:latin typeface="Arial" charset="0"/>
                <a:cs typeface="+mn-cs"/>
              </a:defRPr>
            </a:lvl1pPr>
          </a:lstStyle>
          <a:p>
            <a:pPr>
              <a:defRPr/>
            </a:pPr>
            <a:endParaRPr lang="en-US" dirty="0"/>
          </a:p>
        </p:txBody>
      </p:sp>
      <p:sp>
        <p:nvSpPr>
          <p:cNvPr id="1030" name="Rectangle 6">
            <a:extLst>
              <a:ext uri="{FF2B5EF4-FFF2-40B4-BE49-F238E27FC236}">
                <a16:creationId xmlns:a16="http://schemas.microsoft.com/office/drawing/2014/main" id="{2DB3D02C-55CB-4E85-A3E9-F014B647D00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2E"/>
                </a:solidFill>
              </a:defRPr>
            </a:lvl1pPr>
          </a:lstStyle>
          <a:p>
            <a:pPr>
              <a:defRPr/>
            </a:pPr>
            <a:fld id="{DAEF064B-DCCC-41DE-8804-5ADD0CA83F5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30"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spcBef>
          <a:spcPct val="0"/>
        </a:spcBef>
        <a:spcAft>
          <a:spcPct val="0"/>
        </a:spcAft>
        <a:defRPr sz="3600">
          <a:solidFill>
            <a:srgbClr val="00002E"/>
          </a:solidFill>
          <a:latin typeface="Calibri" pitchFamily="34" charset="0"/>
          <a:ea typeface="+mj-ea"/>
          <a:cs typeface="Calibri" pitchFamily="34" charset="0"/>
        </a:defRPr>
      </a:lvl1pPr>
      <a:lvl2pPr algn="l" rtl="0" eaLnBrk="0" fontAlgn="base" hangingPunct="0">
        <a:spcBef>
          <a:spcPct val="0"/>
        </a:spcBef>
        <a:spcAft>
          <a:spcPct val="0"/>
        </a:spcAft>
        <a:defRPr sz="3600">
          <a:solidFill>
            <a:srgbClr val="00002E"/>
          </a:solidFill>
          <a:latin typeface="Calibri" panose="020F0502020204030204" pitchFamily="34" charset="0"/>
          <a:cs typeface="Calibri" panose="020F0502020204030204" pitchFamily="34" charset="0"/>
        </a:defRPr>
      </a:lvl2pPr>
      <a:lvl3pPr algn="l" rtl="0" eaLnBrk="0" fontAlgn="base" hangingPunct="0">
        <a:spcBef>
          <a:spcPct val="0"/>
        </a:spcBef>
        <a:spcAft>
          <a:spcPct val="0"/>
        </a:spcAft>
        <a:defRPr sz="3600">
          <a:solidFill>
            <a:srgbClr val="00002E"/>
          </a:solidFill>
          <a:latin typeface="Calibri" panose="020F0502020204030204" pitchFamily="34" charset="0"/>
          <a:cs typeface="Calibri" panose="020F0502020204030204" pitchFamily="34" charset="0"/>
        </a:defRPr>
      </a:lvl3pPr>
      <a:lvl4pPr algn="l" rtl="0" eaLnBrk="0" fontAlgn="base" hangingPunct="0">
        <a:spcBef>
          <a:spcPct val="0"/>
        </a:spcBef>
        <a:spcAft>
          <a:spcPct val="0"/>
        </a:spcAft>
        <a:defRPr sz="3600">
          <a:solidFill>
            <a:srgbClr val="00002E"/>
          </a:solidFill>
          <a:latin typeface="Calibri" panose="020F0502020204030204" pitchFamily="34" charset="0"/>
          <a:cs typeface="Calibri" panose="020F0502020204030204" pitchFamily="34" charset="0"/>
        </a:defRPr>
      </a:lvl4pPr>
      <a:lvl5pPr algn="l" rtl="0" eaLnBrk="0" fontAlgn="base" hangingPunct="0">
        <a:spcBef>
          <a:spcPct val="0"/>
        </a:spcBef>
        <a:spcAft>
          <a:spcPct val="0"/>
        </a:spcAft>
        <a:defRPr sz="3600">
          <a:solidFill>
            <a:srgbClr val="00002E"/>
          </a:solidFill>
          <a:latin typeface="Calibri" panose="020F0502020204030204" pitchFamily="34" charset="0"/>
          <a:cs typeface="Calibri" panose="020F0502020204030204" pitchFamily="34" charset="0"/>
        </a:defRPr>
      </a:lvl5pPr>
      <a:lvl6pPr marL="457200" algn="l" rtl="0" eaLnBrk="1" fontAlgn="base" hangingPunct="1">
        <a:spcBef>
          <a:spcPct val="0"/>
        </a:spcBef>
        <a:spcAft>
          <a:spcPct val="0"/>
        </a:spcAft>
        <a:defRPr sz="4400">
          <a:solidFill>
            <a:srgbClr val="00002E"/>
          </a:solidFill>
          <a:latin typeface="Arial" charset="0"/>
        </a:defRPr>
      </a:lvl6pPr>
      <a:lvl7pPr marL="914400" algn="l" rtl="0" eaLnBrk="1" fontAlgn="base" hangingPunct="1">
        <a:spcBef>
          <a:spcPct val="0"/>
        </a:spcBef>
        <a:spcAft>
          <a:spcPct val="0"/>
        </a:spcAft>
        <a:defRPr sz="4400">
          <a:solidFill>
            <a:srgbClr val="00002E"/>
          </a:solidFill>
          <a:latin typeface="Arial" charset="0"/>
        </a:defRPr>
      </a:lvl7pPr>
      <a:lvl8pPr marL="1371600" algn="l" rtl="0" eaLnBrk="1" fontAlgn="base" hangingPunct="1">
        <a:spcBef>
          <a:spcPct val="0"/>
        </a:spcBef>
        <a:spcAft>
          <a:spcPct val="0"/>
        </a:spcAft>
        <a:defRPr sz="4400">
          <a:solidFill>
            <a:srgbClr val="00002E"/>
          </a:solidFill>
          <a:latin typeface="Arial" charset="0"/>
        </a:defRPr>
      </a:lvl8pPr>
      <a:lvl9pPr marL="1828800" algn="l" rtl="0" eaLnBrk="1" fontAlgn="base" hangingPunct="1">
        <a:spcBef>
          <a:spcPct val="0"/>
        </a:spcBef>
        <a:spcAft>
          <a:spcPct val="0"/>
        </a:spcAft>
        <a:defRPr sz="4400">
          <a:solidFill>
            <a:srgbClr val="00002E"/>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a:solidFill>
            <a:srgbClr val="00002E"/>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00002E"/>
          </a:solidFill>
          <a:latin typeface="Calibri" pitchFamily="34" charset="0"/>
          <a:cs typeface="Calibri"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a:solidFill>
            <a:srgbClr val="00002E"/>
          </a:solidFill>
          <a:latin typeface="Calibri" pitchFamily="34" charset="0"/>
          <a:cs typeface="Calibri"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400">
          <a:solidFill>
            <a:srgbClr val="00002E"/>
          </a:solidFill>
          <a:latin typeface="Calibri" pitchFamily="34" charset="0"/>
          <a:cs typeface="Calibri"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400">
          <a:solidFill>
            <a:srgbClr val="00002E"/>
          </a:solidFill>
          <a:latin typeface="Calibri" pitchFamily="34" charset="0"/>
          <a:cs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rgbClr val="00002E"/>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rgbClr val="00002E"/>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rgbClr val="00002E"/>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rgbClr val="00002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lank">
            <a:extLst>
              <a:ext uri="{FF2B5EF4-FFF2-40B4-BE49-F238E27FC236}">
                <a16:creationId xmlns:a16="http://schemas.microsoft.com/office/drawing/2014/main" id="{973A4299-2161-4C35-99B6-C786A1AE2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09E9A515-EFF2-458F-9DB4-91C43C10C907}"/>
              </a:ext>
            </a:extLst>
          </p:cNvPr>
          <p:cNvSpPr>
            <a:spLocks noGrp="1" noChangeArrowheads="1"/>
          </p:cNvSpPr>
          <p:nvPr>
            <p:ph type="title"/>
          </p:nvPr>
        </p:nvSpPr>
        <p:spPr bwMode="auto">
          <a:xfrm>
            <a:off x="457200" y="1371600"/>
            <a:ext cx="86836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E1732007-3701-4059-B646-EEB805D00F67}"/>
              </a:ext>
            </a:extLst>
          </p:cNvPr>
          <p:cNvSpPr>
            <a:spLocks noGrp="1" noChangeArrowheads="1"/>
          </p:cNvSpPr>
          <p:nvPr>
            <p:ph type="body" idx="1"/>
          </p:nvPr>
        </p:nvSpPr>
        <p:spPr bwMode="auto">
          <a:xfrm>
            <a:off x="457200" y="25908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1" r:id="rId1"/>
    <p:sldLayoutId id="2147483928" r:id="rId2"/>
    <p:sldLayoutId id="2147483929" r:id="rId3"/>
  </p:sldLayoutIdLst>
  <p:hf hdr="0" ftr="0" dt="0"/>
  <p:txStyles>
    <p:titleStyle>
      <a:lvl1pPr algn="l" rtl="0" eaLnBrk="0" fontAlgn="base" hangingPunct="0">
        <a:spcBef>
          <a:spcPct val="0"/>
        </a:spcBef>
        <a:spcAft>
          <a:spcPct val="0"/>
        </a:spcAft>
        <a:defRPr sz="3600" b="1">
          <a:solidFill>
            <a:srgbClr val="00002E"/>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002E"/>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002E"/>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002E"/>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002E"/>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4400">
          <a:solidFill>
            <a:srgbClr val="00002E"/>
          </a:solidFill>
          <a:latin typeface="Arial" charset="0"/>
        </a:defRPr>
      </a:lvl6pPr>
      <a:lvl7pPr marL="914400" algn="l" rtl="0" eaLnBrk="1" fontAlgn="base" hangingPunct="1">
        <a:spcBef>
          <a:spcPct val="0"/>
        </a:spcBef>
        <a:spcAft>
          <a:spcPct val="0"/>
        </a:spcAft>
        <a:defRPr sz="4400">
          <a:solidFill>
            <a:srgbClr val="00002E"/>
          </a:solidFill>
          <a:latin typeface="Arial" charset="0"/>
        </a:defRPr>
      </a:lvl7pPr>
      <a:lvl8pPr marL="1371600" algn="l" rtl="0" eaLnBrk="1" fontAlgn="base" hangingPunct="1">
        <a:spcBef>
          <a:spcPct val="0"/>
        </a:spcBef>
        <a:spcAft>
          <a:spcPct val="0"/>
        </a:spcAft>
        <a:defRPr sz="4400">
          <a:solidFill>
            <a:srgbClr val="00002E"/>
          </a:solidFill>
          <a:latin typeface="Arial" charset="0"/>
        </a:defRPr>
      </a:lvl8pPr>
      <a:lvl9pPr marL="1828800" algn="l" rtl="0" eaLnBrk="1" fontAlgn="base" hangingPunct="1">
        <a:spcBef>
          <a:spcPct val="0"/>
        </a:spcBef>
        <a:spcAft>
          <a:spcPct val="0"/>
        </a:spcAft>
        <a:defRPr sz="4400">
          <a:solidFill>
            <a:srgbClr val="00002E"/>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rgbClr val="00002E"/>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a:solidFill>
            <a:srgbClr val="00002E"/>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800">
          <a:solidFill>
            <a:srgbClr val="00002E"/>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800">
          <a:solidFill>
            <a:srgbClr val="00002E"/>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800">
          <a:solidFill>
            <a:srgbClr val="00002E"/>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rgbClr val="00002E"/>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rgbClr val="00002E"/>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rgbClr val="00002E"/>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rgbClr val="00002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y.Countryman@bswll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lay.countryman@bswllp.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F5DA-26DF-4C65-AA19-E95BD2E69C10}"/>
              </a:ext>
            </a:extLst>
          </p:cNvPr>
          <p:cNvSpPr>
            <a:spLocks noGrp="1"/>
          </p:cNvSpPr>
          <p:nvPr>
            <p:ph type="ctrTitle"/>
          </p:nvPr>
        </p:nvSpPr>
        <p:spPr>
          <a:xfrm>
            <a:off x="76200" y="1676400"/>
            <a:ext cx="8915400" cy="2743200"/>
          </a:xfrm>
        </p:spPr>
        <p:txBody>
          <a:bodyPr/>
          <a:lstStyle/>
          <a:p>
            <a:pPr eaLnBrk="1" hangingPunct="1">
              <a:defRPr/>
            </a:pPr>
            <a:br>
              <a:rPr lang="en-US" sz="3600" cap="all" dirty="0">
                <a:latin typeface="Times New Roman" panose="02020603050405020304" pitchFamily="18" charset="0"/>
                <a:cs typeface="Times New Roman" panose="02020603050405020304" pitchFamily="18" charset="0"/>
              </a:rPr>
            </a:br>
            <a:br>
              <a:rPr lang="en-US" sz="3600" cap="all" dirty="0">
                <a:latin typeface="Times New Roman" panose="02020603050405020304" pitchFamily="18" charset="0"/>
                <a:cs typeface="Times New Roman" panose="02020603050405020304" pitchFamily="18" charset="0"/>
              </a:rPr>
            </a:br>
            <a:r>
              <a:rPr lang="en-US" sz="3200" cap="all" dirty="0">
                <a:latin typeface="Times New Roman" panose="02020603050405020304" pitchFamily="18" charset="0"/>
                <a:cs typeface="Times New Roman" panose="02020603050405020304" pitchFamily="18" charset="0"/>
              </a:rPr>
              <a:t>mgma Louisiana | MGMA MISSISSIPPI</a:t>
            </a:r>
            <a:br>
              <a:rPr lang="en-US" sz="3200" cap="all" dirty="0">
                <a:latin typeface="Times New Roman" panose="02020603050405020304" pitchFamily="18" charset="0"/>
                <a:cs typeface="Times New Roman" panose="02020603050405020304" pitchFamily="18" charset="0"/>
              </a:rPr>
            </a:br>
            <a:r>
              <a:rPr lang="en-US" sz="3200" cap="all" dirty="0">
                <a:latin typeface="Times New Roman" panose="02020603050405020304" pitchFamily="18" charset="0"/>
                <a:cs typeface="Times New Roman" panose="02020603050405020304" pitchFamily="18" charset="0"/>
              </a:rPr>
              <a:t>SOUTHERN SUMMER CONFERENCE</a:t>
            </a:r>
            <a:br>
              <a:rPr lang="en-US" sz="3600" cap="all" dirty="0">
                <a:latin typeface="Times New Roman" panose="02020603050405020304" pitchFamily="18" charset="0"/>
                <a:cs typeface="Times New Roman" panose="02020603050405020304" pitchFamily="18" charset="0"/>
              </a:rPr>
            </a:br>
            <a:br>
              <a:rPr lang="en-US" sz="3600" cap="all" dirty="0">
                <a:latin typeface="Times New Roman" panose="02020603050405020304" pitchFamily="18" charset="0"/>
                <a:cs typeface="Times New Roman" panose="02020603050405020304" pitchFamily="18" charset="0"/>
              </a:rPr>
            </a:br>
            <a:r>
              <a:rPr lang="en-US" sz="2800" i="1" cap="all" dirty="0">
                <a:latin typeface="Times New Roman" panose="02020603050405020304" pitchFamily="18" charset="0"/>
                <a:cs typeface="Times New Roman" panose="02020603050405020304" pitchFamily="18" charset="0"/>
              </a:rPr>
              <a:t>beware the road paved with gold: physician joint ventures</a:t>
            </a:r>
            <a:br>
              <a:rPr lang="en-US" sz="2800" i="1" cap="all" dirty="0">
                <a:latin typeface="Times New Roman" panose="02020603050405020304" pitchFamily="18" charset="0"/>
                <a:cs typeface="Times New Roman" panose="02020603050405020304" pitchFamily="18" charset="0"/>
              </a:rPr>
            </a:br>
            <a:br>
              <a:rPr lang="en-US" sz="3200" cap="all" dirty="0">
                <a:latin typeface="Times New Roman" panose="02020603050405020304" pitchFamily="18" charset="0"/>
                <a:cs typeface="Times New Roman" panose="02020603050405020304" pitchFamily="18" charset="0"/>
              </a:rPr>
            </a:br>
            <a:r>
              <a:rPr lang="en-US" sz="2000" cap="all" dirty="0">
                <a:latin typeface="Times New Roman" panose="02020603050405020304" pitchFamily="18" charset="0"/>
                <a:cs typeface="Times New Roman" panose="02020603050405020304" pitchFamily="18" charset="0"/>
              </a:rPr>
              <a:t>July</a:t>
            </a:r>
            <a:r>
              <a:rPr lang="en-US" sz="2000" dirty="0">
                <a:latin typeface="Times New Roman" panose="02020603050405020304" pitchFamily="18" charset="0"/>
                <a:cs typeface="Times New Roman" panose="02020603050405020304" pitchFamily="18" charset="0"/>
              </a:rPr>
              <a:t> 28, 2022</a:t>
            </a:r>
            <a:br>
              <a:rPr lang="en-US" sz="2000" cap="all" dirty="0">
                <a:latin typeface="Times New Roman" panose="02020603050405020304" pitchFamily="18" charset="0"/>
                <a:cs typeface="Times New Roman" panose="02020603050405020304" pitchFamily="18" charset="0"/>
              </a:rPr>
            </a:br>
            <a:r>
              <a:rPr lang="en-US" sz="2000" cap="all" dirty="0">
                <a:latin typeface="Times New Roman" panose="02020603050405020304" pitchFamily="18" charset="0"/>
                <a:cs typeface="Times New Roman" panose="02020603050405020304" pitchFamily="18" charset="0"/>
              </a:rPr>
              <a:t>2:30-3:30 P.M.</a:t>
            </a:r>
            <a:br>
              <a:rPr lang="en-US" sz="3200" cap="all" dirty="0">
                <a:latin typeface="Times New Roman" panose="02020603050405020304" pitchFamily="18" charset="0"/>
                <a:cs typeface="Times New Roman" panose="02020603050405020304" pitchFamily="18" charset="0"/>
              </a:rPr>
            </a:br>
            <a:endParaRPr lang="en-US" sz="3200" cap="all"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5F9ED19-5C6F-4D2C-B6FC-6C7A7C97F5AA}"/>
              </a:ext>
            </a:extLst>
          </p:cNvPr>
          <p:cNvSpPr>
            <a:spLocks noGrp="1"/>
          </p:cNvSpPr>
          <p:nvPr>
            <p:ph type="subTitle" idx="1"/>
          </p:nvPr>
        </p:nvSpPr>
        <p:spPr>
          <a:xfrm>
            <a:off x="1371600" y="5257800"/>
            <a:ext cx="6400800" cy="1371600"/>
          </a:xfrm>
        </p:spPr>
        <p:txBody>
          <a:bodyPr/>
          <a:lstStyle/>
          <a:p>
            <a:pPr eaLnBrk="1" hangingPunct="1">
              <a:defRPr/>
            </a:pPr>
            <a:r>
              <a:rPr lang="en-US" sz="1800" b="1" dirty="0">
                <a:latin typeface="Times New Roman" panose="02020603050405020304" pitchFamily="18" charset="0"/>
                <a:cs typeface="Times New Roman" panose="02020603050405020304" pitchFamily="18" charset="0"/>
              </a:rPr>
              <a:t>Clay J. Countryman </a:t>
            </a:r>
          </a:p>
          <a:p>
            <a:pPr eaLnBrk="1" hangingPunct="1">
              <a:defRPr/>
            </a:pPr>
            <a:r>
              <a:rPr lang="en-US" sz="1800" b="1" dirty="0">
                <a:latin typeface="Times New Roman" panose="02020603050405020304" pitchFamily="18" charset="0"/>
                <a:cs typeface="Times New Roman" panose="02020603050405020304" pitchFamily="18" charset="0"/>
              </a:rPr>
              <a:t>Breazeale, Sachse &amp; Wilson, L.L.P.</a:t>
            </a:r>
          </a:p>
          <a:p>
            <a:pPr eaLnBrk="1" hangingPunct="1">
              <a:defRPr/>
            </a:pPr>
            <a:r>
              <a:rPr lang="en-US" sz="1800" b="1" dirty="0">
                <a:latin typeface="Times New Roman" panose="02020603050405020304" pitchFamily="18" charset="0"/>
                <a:cs typeface="Times New Roman" panose="02020603050405020304" pitchFamily="18" charset="0"/>
                <a:hlinkClick r:id="rId3"/>
              </a:rPr>
              <a:t>Clay.Countryman@bswllp.com</a:t>
            </a:r>
            <a:r>
              <a:rPr lang="en-US" sz="1800" b="1" dirty="0">
                <a:latin typeface="Times New Roman" panose="02020603050405020304" pitchFamily="18" charset="0"/>
                <a:cs typeface="Times New Roman" panose="02020603050405020304" pitchFamily="18" charset="0"/>
              </a:rPr>
              <a:t> </a:t>
            </a:r>
          </a:p>
          <a:p>
            <a:pPr eaLnBrk="1" hangingPunct="1">
              <a:defRPr/>
            </a:pPr>
            <a:r>
              <a:rPr lang="en-US" sz="1800" b="1" cap="all" dirty="0">
                <a:latin typeface="Times New Roman" panose="02020603050405020304" pitchFamily="18" charset="0"/>
                <a:cs typeface="Times New Roman" panose="02020603050405020304" pitchFamily="18" charset="0"/>
              </a:rPr>
              <a:t>225.381.8037 </a:t>
            </a:r>
          </a:p>
          <a:p>
            <a:pPr algn="just" eaLnBrk="1" hangingPunct="1">
              <a:defRPr/>
            </a:pPr>
            <a:br>
              <a:rPr lang="en-US" b="1" cap="all" dirty="0">
                <a:latin typeface="Times New Roman" panose="02020603050405020304" pitchFamily="18" charset="0"/>
                <a:cs typeface="Times New Roman" panose="02020603050405020304" pitchFamily="18" charset="0"/>
              </a:rPr>
            </a:br>
            <a:endParaRPr lang="en-US" b="1" dirty="0"/>
          </a:p>
        </p:txBody>
      </p:sp>
      <p:sp>
        <p:nvSpPr>
          <p:cNvPr id="6148" name="Slide Number Placeholder 4">
            <a:extLst>
              <a:ext uri="{FF2B5EF4-FFF2-40B4-BE49-F238E27FC236}">
                <a16:creationId xmlns:a16="http://schemas.microsoft.com/office/drawing/2014/main" id="{766EC880-93D5-430E-BFD3-C57BAA47FBC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
              <a:defRPr sz="2800">
                <a:solidFill>
                  <a:srgbClr val="00002E"/>
                </a:solidFill>
                <a:latin typeface="Calibri" panose="020F0502020204030204" pitchFamily="34" charset="0"/>
                <a:cs typeface="Calibri" panose="020F0502020204030204" pitchFamily="34" charset="0"/>
              </a:defRPr>
            </a:lvl1pPr>
            <a:lvl2pPr marL="742950" indent="-28575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2pPr>
            <a:lvl3pPr marL="11430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3pPr>
            <a:lvl4pPr marL="16002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4pPr>
            <a:lvl5pPr marL="20574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9pPr>
          </a:lstStyle>
          <a:p>
            <a:pPr>
              <a:spcBef>
                <a:spcPct val="0"/>
              </a:spcBef>
              <a:buFontTx/>
              <a:buNone/>
            </a:pPr>
            <a:fld id="{8C5E068C-2A09-44B6-8073-7B4A53ED52D4}" type="slidenum">
              <a:rPr lang="en-US" altLang="en-US" sz="1400" smtClean="0">
                <a:latin typeface="Arial" panose="020B0604020202020204" pitchFamily="34" charset="0"/>
                <a:cs typeface="Arial" panose="020B0604020202020204" pitchFamily="34" charset="0"/>
              </a:rPr>
              <a:pPr>
                <a:spcBef>
                  <a:spcPct val="0"/>
                </a:spcBef>
                <a:buFontTx/>
                <a:buNone/>
              </a:pPr>
              <a:t>1</a:t>
            </a:fld>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F2EE6FB2-AD13-60F0-2FCA-9BF60F9F70D2}"/>
              </a:ext>
            </a:extLst>
          </p:cNvPr>
          <p:cNvSpPr>
            <a:spLocks noGrp="1"/>
          </p:cNvSpPr>
          <p:nvPr>
            <p:ph type="title"/>
          </p:nvPr>
        </p:nvSpPr>
        <p:spPr>
          <a:xfrm flipV="1">
            <a:off x="457200" y="1676400"/>
            <a:ext cx="3008313" cy="990600"/>
          </a:xfrm>
        </p:spPr>
        <p:txBody>
          <a:bodyPr/>
          <a:lstStyle/>
          <a:p>
            <a:endParaRPr lang="en-US" dirty="0"/>
          </a:p>
        </p:txBody>
      </p:sp>
      <p:pic>
        <p:nvPicPr>
          <p:cNvPr id="4098" name="FEDB587E-F561-4668-913D-90499F541BB6" descr="IMG_1693.jpg">
            <a:extLst>
              <a:ext uri="{FF2B5EF4-FFF2-40B4-BE49-F238E27FC236}">
                <a16:creationId xmlns:a16="http://schemas.microsoft.com/office/drawing/2014/main" id="{EF96FFDC-A9EB-39A8-9275-47E2D0D5E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24000"/>
            <a:ext cx="7010400" cy="502920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Placeholder 3">
            <a:extLst>
              <a:ext uri="{FF2B5EF4-FFF2-40B4-BE49-F238E27FC236}">
                <a16:creationId xmlns:a16="http://schemas.microsoft.com/office/drawing/2014/main" id="{BBA0AD6B-7BFB-F575-F081-749436E154D4}"/>
              </a:ext>
            </a:extLst>
          </p:cNvPr>
          <p:cNvSpPr>
            <a:spLocks noGrp="1"/>
          </p:cNvSpPr>
          <p:nvPr>
            <p:ph type="body" sz="half" idx="2"/>
          </p:nvPr>
        </p:nvSpPr>
        <p:spPr>
          <a:xfrm>
            <a:off x="457200" y="1435100"/>
            <a:ext cx="3008313" cy="4691063"/>
          </a:xfrm>
        </p:spPr>
        <p:txBody>
          <a:bodyPr/>
          <a:lstStyle/>
          <a:p>
            <a:endParaRPr lang="en-US" dirty="0"/>
          </a:p>
        </p:txBody>
      </p:sp>
      <p:sp>
        <p:nvSpPr>
          <p:cNvPr id="4" name="Slide Number Placeholder 3">
            <a:extLst>
              <a:ext uri="{FF2B5EF4-FFF2-40B4-BE49-F238E27FC236}">
                <a16:creationId xmlns:a16="http://schemas.microsoft.com/office/drawing/2014/main" id="{B6EC432B-432E-8022-0992-24F085CD8071}"/>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10</a:t>
            </a:fld>
            <a:endParaRPr lang="en-US" altLang="en-US" dirty="0"/>
          </a:p>
        </p:txBody>
      </p:sp>
    </p:spTree>
    <p:extLst>
      <p:ext uri="{BB962C8B-B14F-4D97-AF65-F5344CB8AC3E}">
        <p14:creationId xmlns:p14="http://schemas.microsoft.com/office/powerpoint/2010/main" val="294673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C2FA-6F85-4A19-AB61-16D53BC7D6E6}"/>
              </a:ext>
            </a:extLst>
          </p:cNvPr>
          <p:cNvSpPr>
            <a:spLocks noGrp="1"/>
          </p:cNvSpPr>
          <p:nvPr>
            <p:ph type="title"/>
          </p:nvPr>
        </p:nvSpPr>
        <p:spPr>
          <a:xfrm>
            <a:off x="304800" y="1600200"/>
            <a:ext cx="8382000" cy="914400"/>
          </a:xfrm>
        </p:spPr>
        <p:txBody>
          <a:bodyPr/>
          <a:lstStyle/>
          <a:p>
            <a:pPr algn="ct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Physician Investment:  Equity Buyback Options and Preferential Investment Opportunities</a:t>
            </a:r>
            <a:br>
              <a:rPr lang="en-US" dirty="0"/>
            </a:br>
            <a:endParaRPr lang="en-US" dirty="0"/>
          </a:p>
        </p:txBody>
      </p:sp>
      <p:sp>
        <p:nvSpPr>
          <p:cNvPr id="3" name="Content Placeholder 2">
            <a:extLst>
              <a:ext uri="{FF2B5EF4-FFF2-40B4-BE49-F238E27FC236}">
                <a16:creationId xmlns:a16="http://schemas.microsoft.com/office/drawing/2014/main" id="{FB01591A-C5DD-4151-BB48-359B4C59717D}"/>
              </a:ext>
            </a:extLst>
          </p:cNvPr>
          <p:cNvSpPr>
            <a:spLocks noGrp="1"/>
          </p:cNvSpPr>
          <p:nvPr>
            <p:ph idx="1"/>
          </p:nvPr>
        </p:nvSpPr>
        <p:spPr>
          <a:xfrm>
            <a:off x="457200" y="2667000"/>
            <a:ext cx="8229600" cy="3733800"/>
          </a:xfrm>
        </p:spPr>
        <p:txBody>
          <a:bodyPr/>
          <a:lstStyle/>
          <a:p>
            <a:pPr marL="0" indent="0">
              <a:buNone/>
            </a:pPr>
            <a:r>
              <a:rPr lang="en-US" sz="2400" b="1" i="1" dirty="0">
                <a:latin typeface="Times New Roman" panose="02020603050405020304" pitchFamily="18" charset="0"/>
                <a:cs typeface="Times New Roman" panose="02020603050405020304" pitchFamily="18" charset="0"/>
              </a:rPr>
              <a:t>United States ex rel. Allison v. Southwest Orthopedic Specialists, PLLC, et al., </a:t>
            </a:r>
            <a:r>
              <a:rPr lang="en-US" sz="2400" dirty="0">
                <a:latin typeface="Times New Roman" panose="02020603050405020304" pitchFamily="18" charset="0"/>
                <a:cs typeface="Times New Roman" panose="02020603050405020304" pitchFamily="18" charset="0"/>
              </a:rPr>
              <a:t>(W.D. Okla.) July 8, 2020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$72,000,000 settlement</a:t>
            </a:r>
          </a:p>
          <a:p>
            <a:pPr lvl="0"/>
            <a:r>
              <a:rPr lang="en-US" sz="2000" dirty="0">
                <a:latin typeface="Times New Roman" panose="02020603050405020304" pitchFamily="18" charset="0"/>
                <a:cs typeface="Times New Roman" panose="02020603050405020304" pitchFamily="18" charset="0"/>
              </a:rPr>
              <a:t>Allegations: Orthopedic ASC and a (physician-owned) management company provided the following improper remuneration to an orthopedic group for referrals: </a:t>
            </a:r>
          </a:p>
          <a:p>
            <a:pPr lvl="1"/>
            <a:r>
              <a:rPr lang="en-US" sz="2000" dirty="0">
                <a:latin typeface="Times New Roman" panose="02020603050405020304" pitchFamily="18" charset="0"/>
                <a:cs typeface="Times New Roman" panose="02020603050405020304" pitchFamily="18" charset="0"/>
              </a:rPr>
              <a:t>Equity buyback provisions and payments for certain physicians that exceeded fair market value (FMV)</a:t>
            </a:r>
          </a:p>
          <a:p>
            <a:pPr lvl="1"/>
            <a:r>
              <a:rPr lang="en-US" sz="2000" dirty="0">
                <a:latin typeface="Times New Roman" panose="02020603050405020304" pitchFamily="18" charset="0"/>
                <a:cs typeface="Times New Roman" panose="02020603050405020304" pitchFamily="18" charset="0"/>
              </a:rPr>
              <a:t>Preferential investment opportunities in connection with the provision of anesthesia services at an orthopedic hospital and surgery center.</a:t>
            </a:r>
          </a:p>
          <a:p>
            <a:endParaRPr lang="en-US" dirty="0"/>
          </a:p>
        </p:txBody>
      </p:sp>
      <p:sp>
        <p:nvSpPr>
          <p:cNvPr id="5" name="Slide Number Placeholder 4">
            <a:extLst>
              <a:ext uri="{FF2B5EF4-FFF2-40B4-BE49-F238E27FC236}">
                <a16:creationId xmlns:a16="http://schemas.microsoft.com/office/drawing/2014/main" id="{206A6037-9D86-41D2-BCE0-31909847F7F9}"/>
              </a:ext>
            </a:extLst>
          </p:cNvPr>
          <p:cNvSpPr>
            <a:spLocks noGrp="1"/>
          </p:cNvSpPr>
          <p:nvPr>
            <p:ph type="sldNum" sz="quarter" idx="12"/>
          </p:nvPr>
        </p:nvSpPr>
        <p:spPr/>
        <p:txBody>
          <a:bodyPr/>
          <a:lstStyle/>
          <a:p>
            <a:pPr>
              <a:defRPr/>
            </a:pPr>
            <a:fld id="{915C8DE6-D4A8-4DE4-8C5F-687ECE07F57A}" type="slidenum">
              <a:rPr lang="en-US" altLang="en-US" smtClean="0"/>
              <a:pPr>
                <a:defRPr/>
              </a:pPr>
              <a:t>11</a:t>
            </a:fld>
            <a:endParaRPr lang="en-US" altLang="en-US" dirty="0"/>
          </a:p>
        </p:txBody>
      </p:sp>
    </p:spTree>
    <p:extLst>
      <p:ext uri="{BB962C8B-B14F-4D97-AF65-F5344CB8AC3E}">
        <p14:creationId xmlns:p14="http://schemas.microsoft.com/office/powerpoint/2010/main" val="96951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D48-E28A-6458-597A-7A54A298DEB9}"/>
              </a:ext>
            </a:extLst>
          </p:cNvPr>
          <p:cNvSpPr>
            <a:spLocks noGrp="1"/>
          </p:cNvSpPr>
          <p:nvPr>
            <p:ph type="title"/>
          </p:nvPr>
        </p:nvSpPr>
        <p:spPr/>
        <p:txBody>
          <a:bodyPr/>
          <a:lstStyle/>
          <a:p>
            <a:r>
              <a:rPr lang="en-US" sz="2800" b="1" i="1" dirty="0">
                <a:latin typeface="Times New Roman" panose="02020603050405020304" pitchFamily="18" charset="0"/>
                <a:cs typeface="Times New Roman" panose="02020603050405020304" pitchFamily="18" charset="0"/>
              </a:rPr>
              <a:t>United States ex rel. Allison v. Southwest Orthopedic Specialists, PLLC, et al., </a:t>
            </a:r>
            <a:r>
              <a:rPr lang="en-US" sz="2800" dirty="0">
                <a:latin typeface="Times New Roman" panose="02020603050405020304" pitchFamily="18" charset="0"/>
                <a:cs typeface="Times New Roman" panose="02020603050405020304" pitchFamily="18" charset="0"/>
              </a:rPr>
              <a:t>(W.D. Okla.) July 8, 2020</a:t>
            </a:r>
            <a:endParaRPr lang="en-US" sz="2800" dirty="0"/>
          </a:p>
        </p:txBody>
      </p:sp>
      <p:sp>
        <p:nvSpPr>
          <p:cNvPr id="3" name="Content Placeholder 2">
            <a:extLst>
              <a:ext uri="{FF2B5EF4-FFF2-40B4-BE49-F238E27FC236}">
                <a16:creationId xmlns:a16="http://schemas.microsoft.com/office/drawing/2014/main" id="{7158161E-0974-3E9E-8442-DE0C97C8FBBA}"/>
              </a:ext>
            </a:extLst>
          </p:cNvPr>
          <p:cNvSpPr>
            <a:spLocks noGrp="1"/>
          </p:cNvSpPr>
          <p:nvPr>
            <p:ph idx="1"/>
          </p:nvPr>
        </p:nvSpPr>
        <p:spPr>
          <a:xfrm>
            <a:off x="457200" y="2590800"/>
            <a:ext cx="5029200" cy="3535363"/>
          </a:xfrm>
        </p:spPr>
        <p:txBody>
          <a:bodyPr/>
          <a:lstStyle/>
          <a:p>
            <a:pPr marL="0" indent="0">
              <a:buNone/>
            </a:pPr>
            <a:r>
              <a:rPr lang="en-US" sz="2400" dirty="0">
                <a:latin typeface="Times New Roman" panose="02020603050405020304" pitchFamily="18" charset="0"/>
                <a:cs typeface="Times New Roman" panose="02020603050405020304" pitchFamily="18" charset="0"/>
              </a:rPr>
              <a:t>Allegations also included that the orthopedic physicians received improper remuneration in the form of:</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Free or below-fair market value office space, employees, and supplies; and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Compensation in excess of fair market value for the services provided by the orthopedic group.</a:t>
            </a:r>
          </a:p>
          <a:p>
            <a:pPr marL="0" indent="0">
              <a:buNone/>
            </a:pPr>
            <a:endParaRPr lang="en-US" dirty="0"/>
          </a:p>
        </p:txBody>
      </p:sp>
      <p:sp>
        <p:nvSpPr>
          <p:cNvPr id="4" name="Slide Number Placeholder 3">
            <a:extLst>
              <a:ext uri="{FF2B5EF4-FFF2-40B4-BE49-F238E27FC236}">
                <a16:creationId xmlns:a16="http://schemas.microsoft.com/office/drawing/2014/main" id="{786B1607-9559-B8A3-A552-14E3BBC39BA0}"/>
              </a:ext>
            </a:extLst>
          </p:cNvPr>
          <p:cNvSpPr>
            <a:spLocks noGrp="1"/>
          </p:cNvSpPr>
          <p:nvPr>
            <p:ph type="sldNum" sz="quarter" idx="12"/>
          </p:nvPr>
        </p:nvSpPr>
        <p:spPr/>
        <p:txBody>
          <a:bodyPr/>
          <a:lstStyle/>
          <a:p>
            <a:pPr>
              <a:defRPr/>
            </a:pPr>
            <a:fld id="{915C8DE6-D4A8-4DE4-8C5F-687ECE07F57A}" type="slidenum">
              <a:rPr lang="en-US" altLang="en-US" smtClean="0"/>
              <a:pPr>
                <a:defRPr/>
              </a:pPr>
              <a:t>12</a:t>
            </a:fld>
            <a:endParaRPr lang="en-US" altLang="en-US" dirty="0"/>
          </a:p>
        </p:txBody>
      </p:sp>
      <p:pic>
        <p:nvPicPr>
          <p:cNvPr id="5" name="56E5DAA3-59F3-49F4-A637-B292947B6A3B">
            <a:extLst>
              <a:ext uri="{FF2B5EF4-FFF2-40B4-BE49-F238E27FC236}">
                <a16:creationId xmlns:a16="http://schemas.microsoft.com/office/drawing/2014/main" id="{E151B617-1C47-AA80-88D4-A162A9F013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9241" y="2971799"/>
            <a:ext cx="3050990" cy="2286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07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DC37-48D0-535B-7BEF-A093436B24B0}"/>
              </a:ext>
            </a:extLst>
          </p:cNvPr>
          <p:cNvSpPr>
            <a:spLocks noGrp="1"/>
          </p:cNvSpPr>
          <p:nvPr>
            <p:ph type="title"/>
          </p:nvPr>
        </p:nvSpPr>
        <p:spPr>
          <a:xfrm>
            <a:off x="457200" y="1371600"/>
            <a:ext cx="8229600" cy="1143000"/>
          </a:xfrm>
        </p:spPr>
        <p:txBody>
          <a:bodyPr wrap="square" anchor="ctr">
            <a:normAutofit/>
          </a:bodyPr>
          <a:lstStyle/>
          <a:p>
            <a:pPr>
              <a:lnSpc>
                <a:spcPct val="90000"/>
              </a:lnSpc>
            </a:pPr>
            <a:r>
              <a:rPr lang="en-US" i="1" dirty="0"/>
              <a:t>Physicians Received Investment Returns in MSOs for Ordering Lab Tests</a:t>
            </a:r>
          </a:p>
        </p:txBody>
      </p:sp>
      <p:sp>
        <p:nvSpPr>
          <p:cNvPr id="3" name="Content Placeholder 2">
            <a:extLst>
              <a:ext uri="{FF2B5EF4-FFF2-40B4-BE49-F238E27FC236}">
                <a16:creationId xmlns:a16="http://schemas.microsoft.com/office/drawing/2014/main" id="{F3650702-FDFC-4797-8103-B8A27EE422EC}"/>
              </a:ext>
            </a:extLst>
          </p:cNvPr>
          <p:cNvSpPr>
            <a:spLocks noGrp="1"/>
          </p:cNvSpPr>
          <p:nvPr>
            <p:ph sz="half" idx="1"/>
          </p:nvPr>
        </p:nvSpPr>
        <p:spPr>
          <a:xfrm>
            <a:off x="304800" y="2590800"/>
            <a:ext cx="4724400" cy="3886200"/>
          </a:xfrm>
        </p:spPr>
        <p:txBody>
          <a:bodyPr wrap="square" anchor="t">
            <a:noAutofit/>
          </a:bodyPr>
          <a:lstStyle/>
          <a:p>
            <a:pPr>
              <a:lnSpc>
                <a:spcPct val="90000"/>
              </a:lnSpc>
            </a:pPr>
            <a:r>
              <a:rPr lang="en-US" sz="2000" b="1" i="1" dirty="0">
                <a:latin typeface="Times New Roman" panose="02020603050405020304" pitchFamily="18" charset="0"/>
                <a:cs typeface="Times New Roman" panose="02020603050405020304" pitchFamily="18" charset="0"/>
              </a:rPr>
              <a:t>U.S., et al. ex rel. STF, LLC v. True Health Diagnostics, LLC, et al., </a:t>
            </a:r>
            <a:r>
              <a:rPr lang="en-US" sz="2000" dirty="0">
                <a:latin typeface="Times New Roman" panose="02020603050405020304" pitchFamily="18" charset="0"/>
                <a:cs typeface="Times New Roman" panose="02020603050405020304" pitchFamily="18" charset="0"/>
              </a:rPr>
              <a:t>No. 4:16-cv-547 (E.D. Tex.) May, 2022.</a:t>
            </a:r>
          </a:p>
          <a:p>
            <a:pPr>
              <a:lnSpc>
                <a:spcPct val="90000"/>
              </a:lnSpc>
            </a:pPr>
            <a:r>
              <a:rPr lang="en-US" sz="2000" dirty="0">
                <a:latin typeface="Times New Roman" panose="02020603050405020304" pitchFamily="18" charset="0"/>
                <a:cs typeface="Times New Roman" panose="02020603050405020304" pitchFamily="18" charset="0"/>
              </a:rPr>
              <a:t>15 additional physicians agreed (33 total) paid $2.8 million to settle allegations of receiving investment returns from 9 management service organizations (MSOs) that were disguised as investment returns for referrals of lab tests to rural hospitals.</a:t>
            </a:r>
          </a:p>
          <a:p>
            <a:pPr>
              <a:lnSpc>
                <a:spcPct val="90000"/>
              </a:lnSpc>
            </a:pPr>
            <a:r>
              <a:rPr lang="en-US" sz="2000" dirty="0">
                <a:latin typeface="Times New Roman" panose="02020603050405020304" pitchFamily="18" charset="0"/>
                <a:cs typeface="Times New Roman" panose="02020603050405020304" pitchFamily="18" charset="0"/>
              </a:rPr>
              <a:t>MSO investment returns were based on and offered in exchange for the physician’s referrals.</a:t>
            </a:r>
          </a:p>
        </p:txBody>
      </p:sp>
      <p:pic>
        <p:nvPicPr>
          <p:cNvPr id="5" name="ED1776A9-EA36-49FE-8B38-A9222B36B0E4">
            <a:extLst>
              <a:ext uri="{FF2B5EF4-FFF2-40B4-BE49-F238E27FC236}">
                <a16:creationId xmlns:a16="http://schemas.microsoft.com/office/drawing/2014/main" id="{14842C5F-03AC-3A30-D502-95CF09EC0E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49"/>
          <a:stretch/>
        </p:blipFill>
        <p:spPr bwMode="auto">
          <a:xfrm>
            <a:off x="5257800" y="2743199"/>
            <a:ext cx="3429000" cy="2743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3F755B4-002A-FE4B-8CB3-14757357BEAA}"/>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13</a:t>
            </a:fld>
            <a:endParaRPr lang="en-US" altLang="en-US" dirty="0"/>
          </a:p>
        </p:txBody>
      </p:sp>
    </p:spTree>
    <p:extLst>
      <p:ext uri="{BB962C8B-B14F-4D97-AF65-F5344CB8AC3E}">
        <p14:creationId xmlns:p14="http://schemas.microsoft.com/office/powerpoint/2010/main" val="356705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8D45-9098-51ED-E72B-41AB512B7578}"/>
              </a:ext>
            </a:extLst>
          </p:cNvPr>
          <p:cNvSpPr>
            <a:spLocks noGrp="1"/>
          </p:cNvSpPr>
          <p:nvPr>
            <p:ph type="title"/>
          </p:nvPr>
        </p:nvSpPr>
        <p:spPr>
          <a:xfrm>
            <a:off x="457200" y="1377773"/>
            <a:ext cx="8229600" cy="1295400"/>
          </a:xfrm>
        </p:spPr>
        <p:txBody>
          <a:bodyPr/>
          <a:lstStyle/>
          <a:p>
            <a:r>
              <a:rPr lang="en-US" sz="3000" i="1" dirty="0">
                <a:latin typeface="Times New Roman" panose="02020603050405020304" pitchFamily="18" charset="0"/>
                <a:cs typeface="Times New Roman" panose="02020603050405020304" pitchFamily="18" charset="0"/>
              </a:rPr>
              <a:t>Physician-Owned Hospital: Ownership Eligibility Requirements Include Hospital Use</a:t>
            </a:r>
          </a:p>
        </p:txBody>
      </p:sp>
      <p:sp>
        <p:nvSpPr>
          <p:cNvPr id="3" name="Content Placeholder 2">
            <a:extLst>
              <a:ext uri="{FF2B5EF4-FFF2-40B4-BE49-F238E27FC236}">
                <a16:creationId xmlns:a16="http://schemas.microsoft.com/office/drawing/2014/main" id="{5FC9ABDB-FBB1-18F6-5767-6E6A02F872FB}"/>
              </a:ext>
            </a:extLst>
          </p:cNvPr>
          <p:cNvSpPr>
            <a:spLocks noGrp="1"/>
          </p:cNvSpPr>
          <p:nvPr>
            <p:ph idx="1"/>
          </p:nvPr>
        </p:nvSpPr>
        <p:spPr>
          <a:xfrm>
            <a:off x="454378" y="2895600"/>
            <a:ext cx="8229600" cy="3349625"/>
          </a:xfrm>
        </p:spPr>
        <p: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 </a:t>
            </a:r>
            <a:r>
              <a:rPr kumimoji="0" lang="en-US" sz="2000" b="1" i="1" u="none" strike="noStrike" kern="1200" cap="none" spc="-5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U.S. ex rel. McGee and Dewey v. Texas Heart Hospital of the Southwest, LLP </a:t>
            </a:r>
            <a:br>
              <a:rPr kumimoji="0" lang="en-US" sz="2000" b="1" i="1" u="none" strike="noStrike" kern="1200" cap="none" spc="-5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br>
            <a:r>
              <a:rPr kumimoji="0" lang="en-US" sz="2000" b="1" u="none" strike="noStrike" kern="1200" cap="none" spc="-5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(E.D. Tex. Dec. 2020) </a:t>
            </a:r>
            <a:r>
              <a:rPr kumimoji="0" lang="en-US" sz="2000" b="1" i="0" u="none" strike="noStrike" kern="1200" cap="none" spc="-5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A partially physician owned hospital and a wholly owned management company subsidiary paid $48 million to resolve claims that the hospital violated the False Claims Act resulting from violations of the Stark Law and the Anti-Kickback Statute.</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   Allegations included that the hospital violated the Stark Law and the Anti-Kickback Statute by requiring physician owners to satisfy the </a:t>
            </a:r>
            <a:r>
              <a:rPr kumimoji="0" lang="en-US" sz="2000" b="1" i="1"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hospital’s yearly 48 patient-contact requirement </a:t>
            </a:r>
            <a:r>
              <a:rPr kumimoji="0" lang="en-US" sz="20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in order to maintain ownership in the hospital.</a:t>
            </a:r>
          </a:p>
          <a:p>
            <a:endParaRPr lang="en-US" dirty="0"/>
          </a:p>
        </p:txBody>
      </p:sp>
      <p:sp>
        <p:nvSpPr>
          <p:cNvPr id="5" name="Slide Number Placeholder 4">
            <a:extLst>
              <a:ext uri="{FF2B5EF4-FFF2-40B4-BE49-F238E27FC236}">
                <a16:creationId xmlns:a16="http://schemas.microsoft.com/office/drawing/2014/main" id="{37FEE718-FBE9-745E-C840-6021D2899AE0}"/>
              </a:ext>
            </a:extLst>
          </p:cNvPr>
          <p:cNvSpPr>
            <a:spLocks noGrp="1"/>
          </p:cNvSpPr>
          <p:nvPr>
            <p:ph type="sldNum" sz="quarter" idx="12"/>
          </p:nvPr>
        </p:nvSpPr>
        <p:spPr/>
        <p:txBody>
          <a:bodyPr/>
          <a:lstStyle/>
          <a:p>
            <a:pPr>
              <a:defRPr/>
            </a:pPr>
            <a:fld id="{915C8DE6-D4A8-4DE4-8C5F-687ECE07F57A}" type="slidenum">
              <a:rPr lang="en-US" altLang="en-US" smtClean="0"/>
              <a:pPr>
                <a:defRPr/>
              </a:pPr>
              <a:t>14</a:t>
            </a:fld>
            <a:endParaRPr lang="en-US" altLang="en-US" dirty="0"/>
          </a:p>
        </p:txBody>
      </p:sp>
    </p:spTree>
    <p:extLst>
      <p:ext uri="{BB962C8B-B14F-4D97-AF65-F5344CB8AC3E}">
        <p14:creationId xmlns:p14="http://schemas.microsoft.com/office/powerpoint/2010/main" val="333146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B841-AD6A-2948-B986-E6C0ADBDAD57}"/>
              </a:ext>
            </a:extLst>
          </p:cNvPr>
          <p:cNvSpPr>
            <a:spLocks noGrp="1"/>
          </p:cNvSpPr>
          <p:nvPr>
            <p:ph type="title"/>
          </p:nvPr>
        </p:nvSpPr>
        <p:spPr>
          <a:xfrm>
            <a:off x="457200" y="1447800"/>
            <a:ext cx="8229600" cy="1066800"/>
          </a:xfrm>
        </p:spPr>
        <p:txBody>
          <a:bodyPr/>
          <a:lstStyle/>
          <a:p>
            <a:r>
              <a:rPr lang="en-US" sz="3000" i="1" dirty="0">
                <a:latin typeface="Times New Roman" panose="02020603050405020304" pitchFamily="18" charset="0"/>
                <a:cs typeface="Times New Roman" panose="02020603050405020304" pitchFamily="18" charset="0"/>
              </a:rPr>
              <a:t>Physicians Offered a “</a:t>
            </a:r>
            <a:r>
              <a:rPr kumimoji="0" lang="en-US" sz="3000" i="1" u="none" strike="noStrike" kern="0" cap="none" spc="0" normalizeH="0" baseline="0" noProof="0" dirty="0">
                <a:ln>
                  <a:noFill/>
                </a:ln>
                <a:solidFill>
                  <a:srgbClr val="00002E"/>
                </a:solidFill>
                <a:effectLst/>
                <a:uLnTx/>
                <a:uFillTx/>
                <a:latin typeface="Times New Roman" panose="02020603050405020304" pitchFamily="18" charset="0"/>
                <a:ea typeface="+mj-ea"/>
                <a:cs typeface="Times New Roman" panose="02020603050405020304" pitchFamily="18" charset="0"/>
              </a:rPr>
              <a:t>Low-Risk, High-Reward Investment” in Hospital Joint Venture</a:t>
            </a:r>
            <a:endParaRPr lang="en-US" sz="3000" i="1" dirty="0"/>
          </a:p>
        </p:txBody>
      </p:sp>
      <p:sp>
        <p:nvSpPr>
          <p:cNvPr id="3" name="Content Placeholder 2">
            <a:extLst>
              <a:ext uri="{FF2B5EF4-FFF2-40B4-BE49-F238E27FC236}">
                <a16:creationId xmlns:a16="http://schemas.microsoft.com/office/drawing/2014/main" id="{981D93E2-1F9C-985D-B541-7099712CC145}"/>
              </a:ext>
            </a:extLst>
          </p:cNvPr>
          <p:cNvSpPr>
            <a:spLocks noGrp="1"/>
          </p:cNvSpPr>
          <p:nvPr>
            <p:ph idx="1"/>
          </p:nvPr>
        </p:nvSpPr>
        <p:spPr>
          <a:xfrm>
            <a:off x="457200" y="2667000"/>
            <a:ext cx="8229600" cy="3459163"/>
          </a:xfrm>
        </p:spPr>
        <p:txBody>
          <a:body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600" b="1" i="1"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United States v. Lakeway Regional Medical Center, LLC, </a:t>
            </a:r>
            <a:r>
              <a:rPr kumimoji="0" lang="en-US" sz="260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(September 28, 2020) -  $1.1 million</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Whistleblower suit alleged that Lakeway Regional Medical Center (LRMC) induced physicians to refer patients to LRMC by offering them a low-risk, high-reward investment in the joint venture.</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The joint venture was formed to purchase and then lease the hospital back to LRMC.</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600" b="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5ED4587E-81CE-760B-F044-90ECF123DCE8}"/>
              </a:ext>
            </a:extLst>
          </p:cNvPr>
          <p:cNvSpPr>
            <a:spLocks noGrp="1"/>
          </p:cNvSpPr>
          <p:nvPr>
            <p:ph type="sldNum" sz="quarter" idx="12"/>
          </p:nvPr>
        </p:nvSpPr>
        <p:spPr/>
        <p:txBody>
          <a:bodyPr/>
          <a:lstStyle/>
          <a:p>
            <a:pPr>
              <a:defRPr/>
            </a:pPr>
            <a:fld id="{915C8DE6-D4A8-4DE4-8C5F-687ECE07F57A}" type="slidenum">
              <a:rPr lang="en-US" altLang="en-US" smtClean="0"/>
              <a:pPr>
                <a:defRPr/>
              </a:pPr>
              <a:t>15</a:t>
            </a:fld>
            <a:endParaRPr lang="en-US" altLang="en-US" dirty="0"/>
          </a:p>
        </p:txBody>
      </p:sp>
    </p:spTree>
    <p:extLst>
      <p:ext uri="{BB962C8B-B14F-4D97-AF65-F5344CB8AC3E}">
        <p14:creationId xmlns:p14="http://schemas.microsoft.com/office/powerpoint/2010/main" val="371060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617F-8760-442B-B62A-5B6EC5001BAB}"/>
              </a:ext>
            </a:extLst>
          </p:cNvPr>
          <p:cNvSpPr>
            <a:spLocks noGrp="1"/>
          </p:cNvSpPr>
          <p:nvPr>
            <p:ph type="title"/>
          </p:nvPr>
        </p:nvSpPr>
        <p:spPr>
          <a:xfrm>
            <a:off x="457200" y="1371601"/>
            <a:ext cx="8229600" cy="1066800"/>
          </a:xfrm>
        </p:spPr>
        <p:txBody>
          <a:bodyPr/>
          <a:lstStyle/>
          <a:p>
            <a:r>
              <a:rPr kumimoji="0" lang="en-US" sz="2800" b="1" i="0" u="none" strike="noStrike" kern="0" cap="none" spc="0" normalizeH="0" baseline="0" noProof="0" dirty="0">
                <a:ln>
                  <a:noFill/>
                </a:ln>
                <a:solidFill>
                  <a:srgbClr val="00002E"/>
                </a:solidFill>
                <a:effectLst/>
                <a:uLnTx/>
                <a:uFillTx/>
                <a:latin typeface="Times New Roman" panose="02020603050405020304" pitchFamily="18" charset="0"/>
                <a:ea typeface="+mj-ea"/>
                <a:cs typeface="Times New Roman" panose="02020603050405020304" pitchFamily="18" charset="0"/>
              </a:rPr>
              <a:t>Purchase Price Greater than FMV for Physician-Owned Cardiac Cath Lab</a:t>
            </a:r>
            <a:endParaRPr lang="en-US" dirty="0"/>
          </a:p>
        </p:txBody>
      </p:sp>
      <p:sp>
        <p:nvSpPr>
          <p:cNvPr id="3" name="Content Placeholder 2">
            <a:extLst>
              <a:ext uri="{FF2B5EF4-FFF2-40B4-BE49-F238E27FC236}">
                <a16:creationId xmlns:a16="http://schemas.microsoft.com/office/drawing/2014/main" id="{A4CFF5BA-7DD6-1297-59B5-7BB5711DBDC4}"/>
              </a:ext>
            </a:extLst>
          </p:cNvPr>
          <p:cNvSpPr>
            <a:spLocks noGrp="1"/>
          </p:cNvSpPr>
          <p:nvPr>
            <p:ph idx="1"/>
          </p:nvPr>
        </p:nvSpPr>
        <p:spPr>
          <a:xfrm>
            <a:off x="457200" y="2573867"/>
            <a:ext cx="8229600" cy="3654425"/>
          </a:xfrm>
        </p:spPr>
        <p:txBody>
          <a:body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200" b="1" i="1"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United States and Georgia ex rel. Doe v. Piedmont Healthcare, Inc.</a:t>
            </a:r>
            <a:r>
              <a:rPr kumimoji="0" lang="en-US" sz="2200" b="0" i="1"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 </a:t>
            </a:r>
            <a:r>
              <a:rPr kumimoji="0" lang="en-US" sz="220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June 25, 2020 </a:t>
            </a:r>
            <a:r>
              <a:rPr kumimoji="0" lang="en-US" sz="2200" b="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 $16,000,000 settlement</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2E"/>
                </a:solidFill>
                <a:effectLst/>
                <a:uLnTx/>
                <a:uFillTx/>
                <a:latin typeface="Times New Roman" panose="02020603050405020304" pitchFamily="18" charset="0"/>
                <a:ea typeface="+mn-ea"/>
                <a:cs typeface="Times New Roman" panose="02020603050405020304" pitchFamily="18" charset="0"/>
              </a:rPr>
              <a:t>Case involved 2 separate False Claims Act allegations against Atlanta-based hospital system Piedmont Healthcare, Inc. </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2E"/>
                </a:solidFill>
                <a:effectLst/>
                <a:uLnTx/>
                <a:uFillTx/>
                <a:latin typeface="Times New Roman" panose="02020603050405020304" pitchFamily="18" charset="0"/>
                <a:cs typeface="Times New Roman" panose="02020603050405020304" pitchFamily="18" charset="0"/>
              </a:rPr>
              <a:t>Billing Medicare for more expensive levels of inpatient level of care; </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2E"/>
                </a:solidFill>
                <a:effectLst/>
                <a:uLnTx/>
                <a:uFillTx/>
                <a:latin typeface="Times New Roman" panose="02020603050405020304" pitchFamily="18" charset="0"/>
                <a:cs typeface="Times New Roman" panose="02020603050405020304" pitchFamily="18" charset="0"/>
              </a:rPr>
              <a:t>Piedmont healthcare system allegedly acquired a cardiology </a:t>
            </a:r>
            <a:r>
              <a:rPr lang="en-US" sz="2200" dirty="0">
                <a:latin typeface="Times New Roman" panose="02020603050405020304" pitchFamily="18" charset="0"/>
                <a:cs typeface="Times New Roman" panose="02020603050405020304" pitchFamily="18" charset="0"/>
              </a:rPr>
              <a:t>g</a:t>
            </a:r>
            <a:r>
              <a:rPr kumimoji="0" lang="en-US" sz="2200" b="0" i="0" u="none" strike="noStrike" kern="0" cap="none" spc="0" normalizeH="0" baseline="0" noProof="0" dirty="0">
                <a:ln>
                  <a:noFill/>
                </a:ln>
                <a:solidFill>
                  <a:srgbClr val="00002E"/>
                </a:solidFill>
                <a:effectLst/>
                <a:uLnTx/>
                <a:uFillTx/>
                <a:latin typeface="Times New Roman" panose="02020603050405020304" pitchFamily="18" charset="0"/>
                <a:cs typeface="Times New Roman" panose="02020603050405020304" pitchFamily="18" charset="0"/>
              </a:rPr>
              <a:t>roup in violation of the Federal Anti-Kickback Statute paying a commercially unreasonable and above fair market value purchase price for a cath lab partly owned by the cardiology group.</a:t>
            </a:r>
          </a:p>
          <a:p>
            <a:endParaRPr lang="en-US" dirty="0"/>
          </a:p>
        </p:txBody>
      </p:sp>
      <p:sp>
        <p:nvSpPr>
          <p:cNvPr id="5" name="Slide Number Placeholder 4">
            <a:extLst>
              <a:ext uri="{FF2B5EF4-FFF2-40B4-BE49-F238E27FC236}">
                <a16:creationId xmlns:a16="http://schemas.microsoft.com/office/drawing/2014/main" id="{E5142C51-90AF-3989-AC47-48C9A70586C5}"/>
              </a:ext>
            </a:extLst>
          </p:cNvPr>
          <p:cNvSpPr>
            <a:spLocks noGrp="1"/>
          </p:cNvSpPr>
          <p:nvPr>
            <p:ph type="sldNum" sz="quarter" idx="12"/>
          </p:nvPr>
        </p:nvSpPr>
        <p:spPr/>
        <p:txBody>
          <a:bodyPr/>
          <a:lstStyle/>
          <a:p>
            <a:pPr>
              <a:defRPr/>
            </a:pPr>
            <a:fld id="{915C8DE6-D4A8-4DE4-8C5F-687ECE07F57A}" type="slidenum">
              <a:rPr lang="en-US" altLang="en-US" smtClean="0"/>
              <a:pPr>
                <a:defRPr/>
              </a:pPr>
              <a:t>16</a:t>
            </a:fld>
            <a:endParaRPr lang="en-US" altLang="en-US" dirty="0"/>
          </a:p>
        </p:txBody>
      </p:sp>
    </p:spTree>
    <p:extLst>
      <p:ext uri="{BB962C8B-B14F-4D97-AF65-F5344CB8AC3E}">
        <p14:creationId xmlns:p14="http://schemas.microsoft.com/office/powerpoint/2010/main" val="304946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F1EE3D79-5544-B821-3C57-506264FECB0C}"/>
              </a:ext>
            </a:extLst>
          </p:cNvPr>
          <p:cNvSpPr>
            <a:spLocks noGrp="1"/>
          </p:cNvSpPr>
          <p:nvPr>
            <p:ph type="title"/>
          </p:nvPr>
        </p:nvSpPr>
        <p:spPr>
          <a:xfrm flipV="1">
            <a:off x="457200" y="1435100"/>
            <a:ext cx="3008313" cy="1231900"/>
          </a:xfrm>
        </p:spPr>
        <p:txBody>
          <a:bodyPr/>
          <a:lstStyle/>
          <a:p>
            <a:endParaRPr lang="en-US" dirty="0"/>
          </a:p>
        </p:txBody>
      </p:sp>
      <p:pic>
        <p:nvPicPr>
          <p:cNvPr id="2050" name="DB789AC9-A391-4EA4-918A-481BAE4446F1" descr="IMG_1694.jpg">
            <a:extLst>
              <a:ext uri="{FF2B5EF4-FFF2-40B4-BE49-F238E27FC236}">
                <a16:creationId xmlns:a16="http://schemas.microsoft.com/office/drawing/2014/main" id="{84F39F3F-91AC-69EC-6BB9-BAA0C4858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6008" y="1435100"/>
            <a:ext cx="4750792" cy="519430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Placeholder 3">
            <a:extLst>
              <a:ext uri="{FF2B5EF4-FFF2-40B4-BE49-F238E27FC236}">
                <a16:creationId xmlns:a16="http://schemas.microsoft.com/office/drawing/2014/main" id="{996B541C-AED7-2A88-ABE5-58ED7CF1CF9F}"/>
              </a:ext>
            </a:extLst>
          </p:cNvPr>
          <p:cNvSpPr>
            <a:spLocks noGrp="1"/>
          </p:cNvSpPr>
          <p:nvPr>
            <p:ph type="body" sz="half" idx="2"/>
          </p:nvPr>
        </p:nvSpPr>
        <p:spPr>
          <a:xfrm>
            <a:off x="692447" y="1828800"/>
            <a:ext cx="3008313" cy="4221163"/>
          </a:xfrm>
        </p:spPr>
        <p:txBody>
          <a:bodyPr/>
          <a:lstStyle/>
          <a:p>
            <a:r>
              <a:rPr lang="en-US" sz="2400" b="1" dirty="0">
                <a:latin typeface="Times New Roman" panose="02020603050405020304" pitchFamily="18" charset="0"/>
                <a:cs typeface="Times New Roman" panose="02020603050405020304" pitchFamily="18" charset="0"/>
              </a:rPr>
              <a:t>OIG Issues Fraud Alert to Providers Regarding Telemedicine Arrangements</a:t>
            </a:r>
          </a:p>
        </p:txBody>
      </p:sp>
      <p:sp>
        <p:nvSpPr>
          <p:cNvPr id="4" name="Slide Number Placeholder 3">
            <a:extLst>
              <a:ext uri="{FF2B5EF4-FFF2-40B4-BE49-F238E27FC236}">
                <a16:creationId xmlns:a16="http://schemas.microsoft.com/office/drawing/2014/main" id="{5BB642D1-D747-BFDB-E032-DAE4C24AEE81}"/>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17</a:t>
            </a:fld>
            <a:endParaRPr lang="en-US" altLang="en-US" dirty="0"/>
          </a:p>
        </p:txBody>
      </p:sp>
    </p:spTree>
    <p:extLst>
      <p:ext uri="{BB962C8B-B14F-4D97-AF65-F5344CB8AC3E}">
        <p14:creationId xmlns:p14="http://schemas.microsoft.com/office/powerpoint/2010/main" val="99498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C76199-A2E3-3F3B-DF7B-09C93FE60DA6}"/>
              </a:ext>
            </a:extLst>
          </p:cNvPr>
          <p:cNvSpPr>
            <a:spLocks noGrp="1"/>
          </p:cNvSpPr>
          <p:nvPr>
            <p:ph type="title"/>
          </p:nvPr>
        </p:nvSpPr>
        <p:spPr>
          <a:xfrm>
            <a:off x="304800" y="1371600"/>
            <a:ext cx="8382000" cy="1143000"/>
          </a:xfrm>
        </p:spPr>
        <p:txBody>
          <a:bodyPr/>
          <a:lstStyle/>
          <a:p>
            <a:r>
              <a:rPr lang="en-US" sz="2800" i="1" dirty="0">
                <a:latin typeface="Times New Roman" panose="02020603050405020304" pitchFamily="18" charset="0"/>
                <a:cs typeface="Times New Roman" panose="02020603050405020304" pitchFamily="18" charset="0"/>
              </a:rPr>
              <a:t>OIG Special Fraud Alert to Practitioners Regarding Telemedicine Arrangements</a:t>
            </a:r>
          </a:p>
        </p:txBody>
      </p:sp>
      <p:sp>
        <p:nvSpPr>
          <p:cNvPr id="7" name="Content Placeholder 6">
            <a:extLst>
              <a:ext uri="{FF2B5EF4-FFF2-40B4-BE49-F238E27FC236}">
                <a16:creationId xmlns:a16="http://schemas.microsoft.com/office/drawing/2014/main" id="{B1DA54D3-FC79-EFE8-E3A0-DF18736EE02B}"/>
              </a:ext>
            </a:extLst>
          </p:cNvPr>
          <p:cNvSpPr>
            <a:spLocks noGrp="1"/>
          </p:cNvSpPr>
          <p:nvPr>
            <p:ph idx="1"/>
          </p:nvPr>
        </p:nvSpPr>
        <p:spPr>
          <a:xfrm>
            <a:off x="304800" y="2590800"/>
            <a:ext cx="8534400" cy="3810000"/>
          </a:xfrm>
        </p:spPr>
        <p:txBody>
          <a:bodyPr/>
          <a:lstStyle/>
          <a:p>
            <a:r>
              <a:rPr lang="en-US" sz="2400" dirty="0">
                <a:latin typeface="Times New Roman" panose="02020603050405020304" pitchFamily="18" charset="0"/>
                <a:cs typeface="Times New Roman" panose="02020603050405020304" pitchFamily="18" charset="0"/>
              </a:rPr>
              <a:t>Addressed fraud schemes of paying physicians and non-physician providers kickbacks for orders or prescriptions for medically unnecessary DME, genetic testing, and wound care items.</a:t>
            </a:r>
          </a:p>
          <a:p>
            <a:r>
              <a:rPr lang="en-US" sz="2400" dirty="0">
                <a:latin typeface="Times New Roman" panose="02020603050405020304" pitchFamily="18" charset="0"/>
                <a:cs typeface="Times New Roman" panose="02020603050405020304" pitchFamily="18" charset="0"/>
              </a:rPr>
              <a:t>Common elements of fraudulent telemedicine arrangements included:</a:t>
            </a:r>
          </a:p>
          <a:p>
            <a:pPr lvl="1"/>
            <a:r>
              <a:rPr lang="en-US" sz="2000" dirty="0">
                <a:latin typeface="Times New Roman" panose="02020603050405020304" pitchFamily="18" charset="0"/>
                <a:cs typeface="Times New Roman" panose="02020603050405020304" pitchFamily="18" charset="0"/>
              </a:rPr>
              <a:t>Practitioners are not given an opportunity to review a patient’s medical records. </a:t>
            </a:r>
          </a:p>
          <a:p>
            <a:pPr lvl="1"/>
            <a:r>
              <a:rPr lang="en-US" sz="2000" dirty="0">
                <a:latin typeface="Times New Roman" panose="02020603050405020304" pitchFamily="18" charset="0"/>
                <a:cs typeface="Times New Roman" panose="02020603050405020304" pitchFamily="18" charset="0"/>
              </a:rPr>
              <a:t>Practitioners are directed to order a pre-selected item or service. </a:t>
            </a:r>
          </a:p>
          <a:p>
            <a:pPr lvl="1"/>
            <a:r>
              <a:rPr lang="en-US" sz="2000" dirty="0">
                <a:latin typeface="Times New Roman" panose="02020603050405020304" pitchFamily="18" charset="0"/>
                <a:cs typeface="Times New Roman" panose="02020603050405020304" pitchFamily="18" charset="0"/>
              </a:rPr>
              <a:t>Common payments are per review, audit, consult, or assessment of medical charts. </a:t>
            </a:r>
          </a:p>
        </p:txBody>
      </p:sp>
      <p:sp>
        <p:nvSpPr>
          <p:cNvPr id="5" name="Slide Number Placeholder 4">
            <a:extLst>
              <a:ext uri="{FF2B5EF4-FFF2-40B4-BE49-F238E27FC236}">
                <a16:creationId xmlns:a16="http://schemas.microsoft.com/office/drawing/2014/main" id="{39FC6C38-1771-DE19-13A6-F983F58D3212}"/>
              </a:ext>
            </a:extLst>
          </p:cNvPr>
          <p:cNvSpPr>
            <a:spLocks noGrp="1"/>
          </p:cNvSpPr>
          <p:nvPr>
            <p:ph type="sldNum" sz="quarter" idx="12"/>
          </p:nvPr>
        </p:nvSpPr>
        <p:spPr/>
        <p:txBody>
          <a:bodyPr/>
          <a:lstStyle/>
          <a:p>
            <a:pPr>
              <a:defRPr/>
            </a:pPr>
            <a:fld id="{BBBF0525-8F93-4497-B04D-3BF535D0879A}" type="slidenum">
              <a:rPr lang="en-US" altLang="en-US" smtClean="0"/>
              <a:pPr>
                <a:defRPr/>
              </a:pPr>
              <a:t>18</a:t>
            </a:fld>
            <a:endParaRPr lang="en-US" altLang="en-US" dirty="0"/>
          </a:p>
        </p:txBody>
      </p:sp>
    </p:spTree>
    <p:extLst>
      <p:ext uri="{BB962C8B-B14F-4D97-AF65-F5344CB8AC3E}">
        <p14:creationId xmlns:p14="http://schemas.microsoft.com/office/powerpoint/2010/main" val="285551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0679AC9-E2C3-421D-84AE-0B8679DBFA9A}"/>
              </a:ext>
            </a:extLst>
          </p:cNvPr>
          <p:cNvSpPr>
            <a:spLocks noGrp="1" noChangeArrowheads="1"/>
          </p:cNvSpPr>
          <p:nvPr>
            <p:ph type="ctrTitle"/>
          </p:nvPr>
        </p:nvSpPr>
        <p:spPr>
          <a:xfrm>
            <a:off x="1752600" y="1143001"/>
            <a:ext cx="6200422" cy="761999"/>
          </a:xfrm>
        </p:spPr>
        <p:txBody>
          <a:bodyPr/>
          <a:lstStyle/>
          <a:p>
            <a:pPr eaLnBrk="1" hangingPunct="1"/>
            <a:r>
              <a:rPr lang="en-US" altLang="en-US" sz="4200" dirty="0">
                <a:latin typeface="Times New Roman" panose="02020603050405020304" pitchFamily="18" charset="0"/>
                <a:cs typeface="Times New Roman" panose="02020603050405020304" pitchFamily="18" charset="0"/>
              </a:rPr>
              <a:t>QUESTIONS?</a:t>
            </a:r>
          </a:p>
        </p:txBody>
      </p:sp>
      <p:sp>
        <p:nvSpPr>
          <p:cNvPr id="43011" name="Subtitle 2">
            <a:extLst>
              <a:ext uri="{FF2B5EF4-FFF2-40B4-BE49-F238E27FC236}">
                <a16:creationId xmlns:a16="http://schemas.microsoft.com/office/drawing/2014/main" id="{2AA98D50-D1C0-46F1-BDA5-A851B69D6F22}"/>
              </a:ext>
            </a:extLst>
          </p:cNvPr>
          <p:cNvSpPr>
            <a:spLocks noGrp="1" noChangeArrowheads="1"/>
          </p:cNvSpPr>
          <p:nvPr>
            <p:ph type="subTitle" idx="1"/>
          </p:nvPr>
        </p:nvSpPr>
        <p:spPr>
          <a:xfrm>
            <a:off x="3810000" y="2362200"/>
            <a:ext cx="4876800" cy="31210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44545"/>
                </a:solidFill>
                <a:effectLst/>
                <a:uLnTx/>
                <a:uFillTx/>
                <a:latin typeface="Arial" charset="0"/>
                <a:cs typeface="Arial" charset="0"/>
              </a:rPr>
              <a:t>Clay J. Countryman, J.D.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4545"/>
                </a:solidFill>
                <a:effectLst/>
                <a:uLnTx/>
                <a:uFillTx/>
                <a:latin typeface="Arial" charset="0"/>
                <a:cs typeface="Arial" charset="0"/>
              </a:rPr>
              <a:t>Partner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4545"/>
                </a:solidFill>
                <a:effectLst/>
                <a:uLnTx/>
                <a:uFillTx/>
                <a:latin typeface="Arial" charset="0"/>
                <a:cs typeface="Arial" charset="0"/>
              </a:rPr>
              <a:t>Breazeale, Sachse &amp; Wilson, LLP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4545"/>
                </a:solidFill>
                <a:effectLst/>
                <a:uLnTx/>
                <a:uFillTx/>
                <a:latin typeface="Arial" charset="0"/>
                <a:cs typeface="Arial" charset="0"/>
                <a:hlinkClick r:id="rId3"/>
              </a:rPr>
              <a:t>Clay.countryman@bswllp.com</a:t>
            </a:r>
            <a:endParaRPr kumimoji="0" lang="en-US" sz="2400" b="0" i="0" u="none" strike="noStrike" kern="1200" cap="none" spc="0" normalizeH="0" baseline="0" noProof="0" dirty="0">
              <a:ln>
                <a:noFill/>
              </a:ln>
              <a:solidFill>
                <a:srgbClr val="444545"/>
              </a:solidFill>
              <a:effectLst/>
              <a:uLnTx/>
              <a:uFillTx/>
              <a:latin typeface="Arial" charset="0"/>
              <a:cs typeface="Arial" charset="0"/>
            </a:endParaRPr>
          </a:p>
          <a:p>
            <a:pPr eaLnBrk="1" hangingPunct="1"/>
            <a:endParaRPr lang="en-US" altLang="en-US" sz="2400" dirty="0">
              <a:latin typeface="Times New Roman" panose="02020603050405020304" pitchFamily="18" charset="0"/>
              <a:cs typeface="Times New Roman" panose="02020603050405020304" pitchFamily="18" charset="0"/>
            </a:endParaRPr>
          </a:p>
        </p:txBody>
      </p:sp>
      <p:sp>
        <p:nvSpPr>
          <p:cNvPr id="43012" name="Slide Number Placeholder 4">
            <a:extLst>
              <a:ext uri="{FF2B5EF4-FFF2-40B4-BE49-F238E27FC236}">
                <a16:creationId xmlns:a16="http://schemas.microsoft.com/office/drawing/2014/main" id="{B45646BE-5ADF-49B7-8FAB-C9F8EC089AC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
              <a:defRPr sz="2800">
                <a:solidFill>
                  <a:srgbClr val="00002E"/>
                </a:solidFill>
                <a:latin typeface="Calibri" panose="020F0502020204030204" pitchFamily="34" charset="0"/>
                <a:cs typeface="Calibri" panose="020F0502020204030204" pitchFamily="34" charset="0"/>
              </a:defRPr>
            </a:lvl1pPr>
            <a:lvl2pPr marL="742950" indent="-28575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2pPr>
            <a:lvl3pPr marL="11430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3pPr>
            <a:lvl4pPr marL="16002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4pPr>
            <a:lvl5pPr marL="20574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9pPr>
          </a:lstStyle>
          <a:p>
            <a:pPr>
              <a:spcBef>
                <a:spcPct val="0"/>
              </a:spcBef>
              <a:buFontTx/>
              <a:buNone/>
            </a:pPr>
            <a:fld id="{7D3F2E4D-C047-4BF7-93F2-136D3D7B1E01}" type="slidenum">
              <a:rPr lang="en-US" altLang="en-US" sz="1400" smtClean="0">
                <a:latin typeface="Arial" panose="020B0604020202020204" pitchFamily="34" charset="0"/>
                <a:cs typeface="Arial" panose="020B0604020202020204" pitchFamily="34" charset="0"/>
              </a:rPr>
              <a:pPr>
                <a:spcBef>
                  <a:spcPct val="0"/>
                </a:spcBef>
                <a:buFontTx/>
                <a:buNone/>
              </a:pPr>
              <a:t>19</a:t>
            </a:fld>
            <a:endParaRPr lang="en-US" altLang="en-US" sz="1400" dirty="0">
              <a:latin typeface="Arial" panose="020B0604020202020204" pitchFamily="34" charset="0"/>
              <a:cs typeface="Arial" panose="020B0604020202020204" pitchFamily="34" charset="0"/>
            </a:endParaRPr>
          </a:p>
        </p:txBody>
      </p:sp>
      <p:pic>
        <p:nvPicPr>
          <p:cNvPr id="5" name="6B53C237-94F1-4933-99E2-3C013CE8BA5F">
            <a:extLst>
              <a:ext uri="{FF2B5EF4-FFF2-40B4-BE49-F238E27FC236}">
                <a16:creationId xmlns:a16="http://schemas.microsoft.com/office/drawing/2014/main" id="{C76BC16F-A9B4-3D3A-4D8E-3F778BBD42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29" r="10479"/>
          <a:stretch/>
        </p:blipFill>
        <p:spPr bwMode="auto">
          <a:xfrm>
            <a:off x="457200" y="1987551"/>
            <a:ext cx="3105868" cy="4495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EFB4640-3024-455A-A8D4-F04EB4D3FFB0}"/>
              </a:ext>
            </a:extLst>
          </p:cNvPr>
          <p:cNvSpPr>
            <a:spLocks noGrp="1" noChangeArrowheads="1"/>
          </p:cNvSpPr>
          <p:nvPr>
            <p:ph type="ctrTitle"/>
          </p:nvPr>
        </p:nvSpPr>
        <p:spPr>
          <a:xfrm>
            <a:off x="609600" y="1219200"/>
            <a:ext cx="7772400" cy="1092906"/>
          </a:xfrm>
        </p:spPr>
        <p:txBody>
          <a:bodyPr/>
          <a:lstStyle/>
          <a:p>
            <a:pPr eaLnBrk="1" hangingPunct="1"/>
            <a:r>
              <a:rPr lang="en-US" altLang="en-US" sz="4000" dirty="0">
                <a:latin typeface="Times New Roman" panose="02020603050405020304" pitchFamily="18" charset="0"/>
                <a:cs typeface="Times New Roman" panose="02020603050405020304" pitchFamily="18" charset="0"/>
              </a:rPr>
              <a:t>Focus of Presentation</a:t>
            </a:r>
          </a:p>
        </p:txBody>
      </p:sp>
      <p:sp>
        <p:nvSpPr>
          <p:cNvPr id="7171" name="Subtitle 2">
            <a:extLst>
              <a:ext uri="{FF2B5EF4-FFF2-40B4-BE49-F238E27FC236}">
                <a16:creationId xmlns:a16="http://schemas.microsoft.com/office/drawing/2014/main" id="{5BC84376-64CA-4B7E-8757-769C1CB9833D}"/>
              </a:ext>
            </a:extLst>
          </p:cNvPr>
          <p:cNvSpPr>
            <a:spLocks noGrp="1" noChangeArrowheads="1"/>
          </p:cNvSpPr>
          <p:nvPr>
            <p:ph type="subTitle" idx="1"/>
          </p:nvPr>
        </p:nvSpPr>
        <p:spPr>
          <a:xfrm>
            <a:off x="457200" y="2362200"/>
            <a:ext cx="7924800" cy="4049007"/>
          </a:xfrm>
        </p:spPr>
        <p:txBody>
          <a:bodyPr/>
          <a:lstStyle/>
          <a:p>
            <a:pPr marL="457200" indent="-457200" algn="l"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Stark Law and Anti-Kickback risks with physician joint ventures and business arrangements.</a:t>
            </a:r>
          </a:p>
          <a:p>
            <a:pPr marL="457200" indent="-457200" algn="l"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Recent Department of Justice settlements and cases involving physician joint ventures and other investments.</a:t>
            </a:r>
          </a:p>
          <a:p>
            <a:pPr marL="457200" indent="-457200" algn="l"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Government fraud enforcement focus on Telemedicine arrangements.</a:t>
            </a:r>
          </a:p>
          <a:p>
            <a:pPr marL="457200" indent="-457200" algn="l"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Compliance steps and initiatives to address potential liability for physician ownership in and service agreements with joint ventures.</a:t>
            </a:r>
          </a:p>
          <a:p>
            <a:pPr marL="457200" indent="-457200" algn="l" eaLnBrk="1" hangingPunct="1">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p:sp>
        <p:nvSpPr>
          <p:cNvPr id="7172" name="Slide Number Placeholder 4">
            <a:extLst>
              <a:ext uri="{FF2B5EF4-FFF2-40B4-BE49-F238E27FC236}">
                <a16:creationId xmlns:a16="http://schemas.microsoft.com/office/drawing/2014/main" id="{6672A59F-D378-4E98-AAAB-8C11E02FB6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
              <a:defRPr sz="2800">
                <a:solidFill>
                  <a:srgbClr val="00002E"/>
                </a:solidFill>
                <a:latin typeface="Calibri" panose="020F0502020204030204" pitchFamily="34" charset="0"/>
                <a:cs typeface="Calibri" panose="020F0502020204030204" pitchFamily="34" charset="0"/>
              </a:defRPr>
            </a:lvl1pPr>
            <a:lvl2pPr marL="742950" indent="-28575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2pPr>
            <a:lvl3pPr marL="11430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3pPr>
            <a:lvl4pPr marL="16002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4pPr>
            <a:lvl5pPr marL="2057400" indent="-228600">
              <a:spcBef>
                <a:spcPct val="20000"/>
              </a:spcBef>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002E"/>
                </a:solidFill>
                <a:latin typeface="Calibri" panose="020F0502020204030204" pitchFamily="34" charset="0"/>
                <a:cs typeface="Calibri" panose="020F0502020204030204" pitchFamily="34" charset="0"/>
              </a:defRPr>
            </a:lvl9pPr>
          </a:lstStyle>
          <a:p>
            <a:pPr>
              <a:spcBef>
                <a:spcPct val="0"/>
              </a:spcBef>
              <a:buFontTx/>
              <a:buNone/>
            </a:pPr>
            <a:fld id="{676D619F-53D4-4156-B2F8-0FFABA502523}" type="slidenum">
              <a:rPr lang="en-US" altLang="en-US" sz="1400" smtClean="0">
                <a:latin typeface="Arial" panose="020B0604020202020204" pitchFamily="34" charset="0"/>
                <a:cs typeface="Arial" panose="020B0604020202020204" pitchFamily="34" charset="0"/>
              </a:rPr>
              <a:pPr>
                <a:spcBef>
                  <a:spcPct val="0"/>
                </a:spcBef>
                <a:buFontTx/>
                <a:buNone/>
              </a:pPr>
              <a:t>2</a:t>
            </a:fld>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D920-1103-B103-0FFD-B962931EEB25}"/>
              </a:ext>
            </a:extLst>
          </p:cNvPr>
          <p:cNvSpPr>
            <a:spLocks noGrp="1"/>
          </p:cNvSpPr>
          <p:nvPr>
            <p:ph type="title"/>
          </p:nvPr>
        </p:nvSpPr>
        <p:spPr>
          <a:xfrm>
            <a:off x="457200" y="1371600"/>
            <a:ext cx="8229600" cy="914400"/>
          </a:xfrm>
        </p:spPr>
        <p:txBody>
          <a:bodyPr/>
          <a:lstStyle/>
          <a:p>
            <a:r>
              <a:rPr kumimoji="0" lang="en-US" sz="3600" b="1"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The Stark Law, 42 U.S.C. 1395nn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56B4DD-2C9D-B646-F443-A2A918153708}"/>
              </a:ext>
            </a:extLst>
          </p:cNvPr>
          <p:cNvSpPr>
            <a:spLocks noGrp="1"/>
          </p:cNvSpPr>
          <p:nvPr>
            <p:ph idx="1"/>
          </p:nvPr>
        </p:nvSpPr>
        <p:spPr>
          <a:xfrm>
            <a:off x="457200" y="2291644"/>
            <a:ext cx="8229600" cy="3953581"/>
          </a:xfrm>
        </p:spPr>
        <p:txBody>
          <a:body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E6D"/>
                </a:solidFill>
                <a:effectLst/>
                <a:uLnTx/>
                <a:uFillTx/>
                <a:latin typeface="Times New Roman" panose="02020603050405020304" pitchFamily="18" charset="0"/>
                <a:cs typeface="Times New Roman" panose="02020603050405020304" pitchFamily="18" charset="0"/>
              </a:rPr>
              <a:t>General Overview</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Prohibits a physician from making referrals for certain designated health services (DHS) payable by Medicare to an entity with which the physician (or an immediate family member) has a financial relationship, unless an exception applies.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Prohibits the entity from submitting a claim to Medicare (or another individual or payer) for those referred DHS.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 A claim that is made in violation of the Stark Law may make it false or fraudulent, creating liability under the civil False Claims Act.</a:t>
            </a:r>
          </a:p>
          <a:p>
            <a:pPr marL="0" indent="0">
              <a:buNone/>
            </a:pPr>
            <a:endParaRPr lang="en-US" dirty="0"/>
          </a:p>
        </p:txBody>
      </p:sp>
      <p:sp>
        <p:nvSpPr>
          <p:cNvPr id="5" name="Slide Number Placeholder 4">
            <a:extLst>
              <a:ext uri="{FF2B5EF4-FFF2-40B4-BE49-F238E27FC236}">
                <a16:creationId xmlns:a16="http://schemas.microsoft.com/office/drawing/2014/main" id="{591BD880-6190-F681-8D2E-B2D625B8B890}"/>
              </a:ext>
            </a:extLst>
          </p:cNvPr>
          <p:cNvSpPr>
            <a:spLocks noGrp="1"/>
          </p:cNvSpPr>
          <p:nvPr>
            <p:ph type="sldNum" sz="quarter" idx="12"/>
          </p:nvPr>
        </p:nvSpPr>
        <p:spPr/>
        <p:txBody>
          <a:bodyPr/>
          <a:lstStyle/>
          <a:p>
            <a:pPr>
              <a:defRPr/>
            </a:pPr>
            <a:fld id="{915C8DE6-D4A8-4DE4-8C5F-687ECE07F57A}" type="slidenum">
              <a:rPr lang="en-US" altLang="en-US" smtClean="0"/>
              <a:pPr>
                <a:defRPr/>
              </a:pPr>
              <a:t>3</a:t>
            </a:fld>
            <a:endParaRPr lang="en-US" altLang="en-US" dirty="0"/>
          </a:p>
        </p:txBody>
      </p:sp>
    </p:spTree>
    <p:extLst>
      <p:ext uri="{BB962C8B-B14F-4D97-AF65-F5344CB8AC3E}">
        <p14:creationId xmlns:p14="http://schemas.microsoft.com/office/powerpoint/2010/main" val="9024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BBA2-6CAB-B84A-C7E0-06FE2AB2E25D}"/>
              </a:ext>
            </a:extLst>
          </p:cNvPr>
          <p:cNvSpPr>
            <a:spLocks noGrp="1"/>
          </p:cNvSpPr>
          <p:nvPr>
            <p:ph type="title"/>
          </p:nvPr>
        </p:nvSpPr>
        <p:spPr>
          <a:xfrm>
            <a:off x="457200" y="2127956"/>
            <a:ext cx="8229600" cy="484882"/>
          </a:xfrm>
        </p:spPr>
        <p:txBody>
          <a:bodyPr/>
          <a:lstStyle/>
          <a:p>
            <a:pPr marL="0" marR="0" lvl="0" indent="0" defTabSz="914400" rtl="0" eaLnBrk="1" fontAlgn="auto" latinLnBrk="0" hangingPunct="1">
              <a:lnSpc>
                <a:spcPct val="140000"/>
              </a:lnSpc>
              <a:spcBef>
                <a:spcPts val="1000"/>
              </a:spcBef>
              <a:spcAft>
                <a:spcPts val="0"/>
              </a:spcAft>
              <a:tabLst/>
              <a:defRPr/>
            </a:pPr>
            <a:br>
              <a:rPr lang="en-US" sz="2400" b="1" kern="1200" dirty="0">
                <a:solidFill>
                  <a:srgbClr val="002E6D"/>
                </a:solidFill>
                <a:latin typeface="arial" charset="0"/>
                <a:ea typeface="+mn-ea"/>
                <a:cs typeface="+mn-cs"/>
              </a:rPr>
            </a:br>
            <a:r>
              <a:rPr kumimoji="0" lang="en-US" sz="2400" b="1" i="0" u="none" strike="noStrike" kern="1200" cap="none" spc="0" normalizeH="0" baseline="0" noProof="0" dirty="0">
                <a:ln>
                  <a:noFill/>
                </a:ln>
                <a:solidFill>
                  <a:srgbClr val="002E6D"/>
                </a:solidFill>
                <a:effectLst/>
                <a:uLnTx/>
                <a:uFillTx/>
                <a:latin typeface="Times New Roman" panose="02020603050405020304" pitchFamily="18" charset="0"/>
                <a:ea typeface="+mn-ea"/>
                <a:cs typeface="Times New Roman" panose="02020603050405020304" pitchFamily="18" charset="0"/>
              </a:rPr>
              <a:t>Designated Health Services (“DHS”)</a:t>
            </a:r>
            <a:br>
              <a:rPr kumimoji="0" lang="en-US" sz="2400" b="1" i="0" u="none" strike="noStrike" kern="1200" cap="none" spc="0" normalizeH="0" baseline="0" noProof="0" dirty="0">
                <a:ln>
                  <a:noFill/>
                </a:ln>
                <a:solidFill>
                  <a:srgbClr val="002E6D"/>
                </a:solidFill>
                <a:effectLst/>
                <a:uLnTx/>
                <a:uFillTx/>
                <a:latin typeface="Times New Roman" panose="02020603050405020304" pitchFamily="18" charset="0"/>
                <a:ea typeface="+mn-ea"/>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3F9BD5D-9F51-F65B-D285-AD27127F7005}"/>
              </a:ext>
            </a:extLst>
          </p:cNvPr>
          <p:cNvSpPr>
            <a:spLocks noGrp="1"/>
          </p:cNvSpPr>
          <p:nvPr>
            <p:ph type="sldNum" sz="quarter" idx="12"/>
          </p:nvPr>
        </p:nvSpPr>
        <p:spPr/>
        <p:txBody>
          <a:bodyPr/>
          <a:lstStyle/>
          <a:p>
            <a:pPr>
              <a:defRPr/>
            </a:pPr>
            <a:fld id="{915C8DE6-D4A8-4DE4-8C5F-687ECE07F57A}" type="slidenum">
              <a:rPr lang="en-US" altLang="en-US" smtClean="0"/>
              <a:pPr>
                <a:defRPr/>
              </a:pPr>
              <a:t>4</a:t>
            </a:fld>
            <a:endParaRPr lang="en-US" altLang="en-US" dirty="0"/>
          </a:p>
        </p:txBody>
      </p:sp>
      <p:sp>
        <p:nvSpPr>
          <p:cNvPr id="7" name="Title 1">
            <a:extLst>
              <a:ext uri="{FF2B5EF4-FFF2-40B4-BE49-F238E27FC236}">
                <a16:creationId xmlns:a16="http://schemas.microsoft.com/office/drawing/2014/main" id="{68ADD752-36F7-FF15-3B36-E547B9F69AFE}"/>
              </a:ext>
            </a:extLst>
          </p:cNvPr>
          <p:cNvSpPr txBox="1">
            <a:spLocks/>
          </p:cNvSpPr>
          <p:nvPr/>
        </p:nvSpPr>
        <p:spPr>
          <a:xfrm>
            <a:off x="397933" y="1465481"/>
            <a:ext cx="8288867" cy="609601"/>
          </a:xfrm>
          <a:prstGeom prst="rect">
            <a:avLst/>
          </a:prstGeom>
        </p:spPr>
        <p:txBody>
          <a:bodyPr vert="horz" lIns="91440" tIns="45720" rIns="91440" bIns="45720" rtlCol="0" anchor="t">
            <a:normAutofit/>
          </a:bodyPr>
          <a:lstStyle>
            <a:lvl1pPr algn="l" defTabSz="914400" rtl="0" eaLnBrk="1" fontAlgn="b" latinLnBrk="0" hangingPunct="1">
              <a:lnSpc>
                <a:spcPct val="90000"/>
              </a:lnSpc>
              <a:spcBef>
                <a:spcPct val="0"/>
              </a:spcBef>
              <a:buNone/>
              <a:defRPr sz="3600" b="1" i="0" kern="1200" baseline="0">
                <a:solidFill>
                  <a:srgbClr val="444545"/>
                </a:solidFill>
                <a:latin typeface="arial" charset="0"/>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The Stark Law</a:t>
            </a:r>
          </a:p>
        </p:txBody>
      </p:sp>
      <p:sp>
        <p:nvSpPr>
          <p:cNvPr id="10" name="Text Placeholder 3">
            <a:extLst>
              <a:ext uri="{FF2B5EF4-FFF2-40B4-BE49-F238E27FC236}">
                <a16:creationId xmlns:a16="http://schemas.microsoft.com/office/drawing/2014/main" id="{CF2A50A9-0148-6EAB-0060-292DC5F9936D}"/>
              </a:ext>
            </a:extLst>
          </p:cNvPr>
          <p:cNvSpPr txBox="1">
            <a:spLocks/>
          </p:cNvSpPr>
          <p:nvPr/>
        </p:nvSpPr>
        <p:spPr>
          <a:xfrm>
            <a:off x="397933" y="2604206"/>
            <a:ext cx="8441267" cy="3641019"/>
          </a:xfrm>
          <a:prstGeom prst="rect">
            <a:avLst/>
          </a:prstGeom>
        </p:spPr>
        <p:txBody>
          <a:bodyPr vert="horz" lIns="91440" tIns="45720" rIns="91440" bIns="45720" numCol="2"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444545"/>
                </a:solidFill>
                <a:latin typeface="Arial" charset="0"/>
                <a:ea typeface="Arial" charset="0"/>
                <a:cs typeface="Arial" charset="0"/>
              </a:defRPr>
            </a:lvl1pPr>
            <a:lvl2pPr marL="457189" indent="0" algn="l" defTabSz="914400" rtl="0" eaLnBrk="1" latinLnBrk="0" hangingPunct="1">
              <a:lnSpc>
                <a:spcPct val="90000"/>
              </a:lnSpc>
              <a:spcBef>
                <a:spcPts val="500"/>
              </a:spcBef>
              <a:buFont typeface="Arial" panose="020B0604020202020204" pitchFamily="34" charset="0"/>
              <a:buNone/>
              <a:defRPr sz="2400" kern="1200" baseline="0">
                <a:solidFill>
                  <a:schemeClr val="tx1">
                    <a:lumMod val="50000"/>
                    <a:lumOff val="50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baseline="0">
                <a:solidFill>
                  <a:schemeClr val="tx1">
                    <a:lumMod val="50000"/>
                    <a:lumOff val="50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Clinical laboratory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Physical therapy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Occupational therapy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Outpatient speech-language pathology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Radiology and certain other imaging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Radiation therapy services and supplies.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Durable medical equipment and supplies.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Parenteral and enteral nutrients, equipment, and supplies.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Prosthetics, orthotics, and prosthetic devices and supplies.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Home health services.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Outpatient prescription drugs.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Inpatient and outpatient hospital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44545"/>
              </a:solidFill>
              <a:effectLst/>
              <a:uLnTx/>
              <a:uFillTx/>
              <a:latin typeface="Arial" charset="0"/>
              <a:cs typeface="Arial" charset="0"/>
            </a:endParaRPr>
          </a:p>
        </p:txBody>
      </p:sp>
    </p:spTree>
    <p:extLst>
      <p:ext uri="{BB962C8B-B14F-4D97-AF65-F5344CB8AC3E}">
        <p14:creationId xmlns:p14="http://schemas.microsoft.com/office/powerpoint/2010/main" val="402683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B504-8686-5974-0348-4BC925E946C5}"/>
              </a:ext>
            </a:extLst>
          </p:cNvPr>
          <p:cNvSpPr>
            <a:spLocks noGrp="1"/>
          </p:cNvSpPr>
          <p:nvPr>
            <p:ph type="title"/>
          </p:nvPr>
        </p:nvSpPr>
        <p:spPr>
          <a:xfrm>
            <a:off x="457199" y="1411502"/>
            <a:ext cx="8229600" cy="933262"/>
          </a:xfrm>
        </p:spPr>
        <p:txBody>
          <a:bodyPr/>
          <a:lstStyle/>
          <a:p>
            <a:r>
              <a:rPr kumimoji="0" lang="en-US" sz="3400" b="1"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The Anti-Kickback Statute, 42 U.S.C. 1320a-7b(b)</a:t>
            </a:r>
            <a:endParaRPr lang="en-US" sz="3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70D8598-C670-137C-1766-E0F1C6BB3EF2}"/>
              </a:ext>
            </a:extLst>
          </p:cNvPr>
          <p:cNvSpPr>
            <a:spLocks noGrp="1"/>
          </p:cNvSpPr>
          <p:nvPr>
            <p:ph type="sldNum" sz="quarter" idx="12"/>
          </p:nvPr>
        </p:nvSpPr>
        <p:spPr/>
        <p:txBody>
          <a:bodyPr/>
          <a:lstStyle/>
          <a:p>
            <a:pPr>
              <a:defRPr/>
            </a:pPr>
            <a:fld id="{915C8DE6-D4A8-4DE4-8C5F-687ECE07F57A}" type="slidenum">
              <a:rPr lang="en-US" altLang="en-US" smtClean="0"/>
              <a:pPr>
                <a:defRPr/>
              </a:pPr>
              <a:t>5</a:t>
            </a:fld>
            <a:endParaRPr lang="en-US" altLang="en-US" dirty="0"/>
          </a:p>
        </p:txBody>
      </p:sp>
      <p:sp>
        <p:nvSpPr>
          <p:cNvPr id="6" name="Subtitle 2">
            <a:extLst>
              <a:ext uri="{FF2B5EF4-FFF2-40B4-BE49-F238E27FC236}">
                <a16:creationId xmlns:a16="http://schemas.microsoft.com/office/drawing/2014/main" id="{34E47F90-6AD2-793F-7CBF-41214CB09321}"/>
              </a:ext>
            </a:extLst>
          </p:cNvPr>
          <p:cNvSpPr txBox="1">
            <a:spLocks/>
          </p:cNvSpPr>
          <p:nvPr/>
        </p:nvSpPr>
        <p:spPr>
          <a:xfrm>
            <a:off x="383240" y="2336297"/>
            <a:ext cx="8377519" cy="442267"/>
          </a:xfrm>
          <a:prstGeom prst="rect">
            <a:avLst/>
          </a:prstGeom>
        </p:spPr>
        <p:txBody>
          <a:bodyPr vert="horz" lIns="91440" tIns="45720" rIns="91440" bIns="45720" rtlCol="0">
            <a:noAutofit/>
          </a:bodyPr>
          <a:lstStyle>
            <a:lvl1pPr marL="0" indent="0" algn="l" defTabSz="914400" rtl="0" eaLnBrk="1" latinLnBrk="0" hangingPunct="1">
              <a:lnSpc>
                <a:spcPct val="140000"/>
              </a:lnSpc>
              <a:spcBef>
                <a:spcPts val="1000"/>
              </a:spcBef>
              <a:buFont typeface="Arial" panose="020B0604020202020204" pitchFamily="34" charset="0"/>
              <a:buNone/>
              <a:defRPr sz="2400" b="1" kern="1200" baseline="0">
                <a:solidFill>
                  <a:srgbClr val="002E6D"/>
                </a:solidFill>
                <a:latin typeface="arial" charset="0"/>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2E6D"/>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baseline="0" noProof="0" dirty="0">
                <a:ln>
                  <a:noFill/>
                </a:ln>
                <a:solidFill>
                  <a:srgbClr val="002E6D"/>
                </a:solidFill>
                <a:effectLst/>
                <a:uLnTx/>
                <a:uFillTx/>
                <a:latin typeface="Times New Roman" panose="02020603050405020304" pitchFamily="18" charset="0"/>
                <a:cs typeface="Times New Roman" panose="02020603050405020304" pitchFamily="18" charset="0"/>
              </a:rPr>
              <a:t>General Overview</a:t>
            </a:r>
          </a:p>
        </p:txBody>
      </p:sp>
      <p:sp>
        <p:nvSpPr>
          <p:cNvPr id="7" name="Text Placeholder 3">
            <a:extLst>
              <a:ext uri="{FF2B5EF4-FFF2-40B4-BE49-F238E27FC236}">
                <a16:creationId xmlns:a16="http://schemas.microsoft.com/office/drawing/2014/main" id="{20AAE923-C09E-CEAF-A832-C659EC2AD6E9}"/>
              </a:ext>
            </a:extLst>
          </p:cNvPr>
          <p:cNvSpPr txBox="1">
            <a:spLocks/>
          </p:cNvSpPr>
          <p:nvPr/>
        </p:nvSpPr>
        <p:spPr>
          <a:xfrm>
            <a:off x="76201" y="2895601"/>
            <a:ext cx="8839200" cy="42975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444545"/>
                </a:solidFill>
                <a:latin typeface="Arial" charset="0"/>
                <a:ea typeface="Arial" charset="0"/>
                <a:cs typeface="Arial" charset="0"/>
              </a:defRPr>
            </a:lvl1pPr>
            <a:lvl2pPr marL="457189" indent="0" algn="l" defTabSz="914400" rtl="0" eaLnBrk="1" latinLnBrk="0" hangingPunct="1">
              <a:lnSpc>
                <a:spcPct val="90000"/>
              </a:lnSpc>
              <a:spcBef>
                <a:spcPts val="500"/>
              </a:spcBef>
              <a:buFont typeface="Arial" panose="020B0604020202020204" pitchFamily="34" charset="0"/>
              <a:buNone/>
              <a:defRPr sz="2400" kern="1200" baseline="0">
                <a:solidFill>
                  <a:schemeClr val="tx1">
                    <a:lumMod val="50000"/>
                    <a:lumOff val="50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baseline="0">
                <a:solidFill>
                  <a:schemeClr val="tx1">
                    <a:lumMod val="50000"/>
                    <a:lumOff val="50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600"/>
              </a:spcBef>
              <a:spcAft>
                <a:spcPts val="0"/>
              </a:spcAft>
              <a:buClrTx/>
              <a:buSzTx/>
              <a:tabLst/>
              <a:defRPr/>
            </a:pPr>
            <a:endParaRPr kumimoji="0" lang="en-US" sz="19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444545"/>
              </a:solidFill>
              <a:effectLst/>
              <a:uLnTx/>
              <a:uFillTx/>
              <a:latin typeface="Arial" charset="0"/>
              <a:cs typeface="Arial" charset="0"/>
            </a:endParaRPr>
          </a:p>
        </p:txBody>
      </p:sp>
      <p:sp>
        <p:nvSpPr>
          <p:cNvPr id="10" name="Text Placeholder 3">
            <a:extLst>
              <a:ext uri="{FF2B5EF4-FFF2-40B4-BE49-F238E27FC236}">
                <a16:creationId xmlns:a16="http://schemas.microsoft.com/office/drawing/2014/main" id="{A0C22E66-BD5E-C61D-D517-AD200CF45146}"/>
              </a:ext>
            </a:extLst>
          </p:cNvPr>
          <p:cNvSpPr txBox="1">
            <a:spLocks/>
          </p:cNvSpPr>
          <p:nvPr/>
        </p:nvSpPr>
        <p:spPr>
          <a:xfrm>
            <a:off x="457199" y="2807944"/>
            <a:ext cx="8458202" cy="36690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444545"/>
                </a:solidFill>
                <a:latin typeface="Arial" charset="0"/>
                <a:ea typeface="Arial" charset="0"/>
                <a:cs typeface="Arial" charset="0"/>
              </a:defRPr>
            </a:lvl1pPr>
            <a:lvl2pPr marL="457189" indent="0" algn="l" defTabSz="914400" rtl="0" eaLnBrk="1" latinLnBrk="0" hangingPunct="1">
              <a:lnSpc>
                <a:spcPct val="90000"/>
              </a:lnSpc>
              <a:spcBef>
                <a:spcPts val="500"/>
              </a:spcBef>
              <a:buFont typeface="Arial" panose="020B0604020202020204" pitchFamily="34" charset="0"/>
              <a:buNone/>
              <a:defRPr sz="2400" kern="1200" baseline="0">
                <a:solidFill>
                  <a:schemeClr val="tx1">
                    <a:lumMod val="50000"/>
                    <a:lumOff val="50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baseline="0">
                <a:solidFill>
                  <a:schemeClr val="tx1">
                    <a:lumMod val="50000"/>
                    <a:lumOff val="50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Criminal statute that requires intent of an illegal inducement.</a:t>
            </a:r>
          </a:p>
          <a:p>
            <a:pPr marL="342900" marR="0" lvl="0"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Prohibits the knowing and willful offer, solicitation, payment or receipt of remuneration to induce or reward the referral of business reimbursable under any of the Federal health care programs.</a:t>
            </a:r>
          </a:p>
          <a:p>
            <a:pPr marL="342900" marR="0" lvl="0"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Also prohibits the payment of remuneration intended to induce or reward the purchasing, leasing or ordering of, or arranging for or recommending the purchasing, leasing, or ordering of, any service or item reimbursable by any Federal health care program. </a:t>
            </a:r>
          </a:p>
          <a:p>
            <a:pPr marL="342900" marR="0" lvl="0"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 Key safe harbors for physician compensation arrangements: </a:t>
            </a:r>
          </a:p>
          <a:p>
            <a:pPr marL="800089" marR="0" lvl="1"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Personal services and management contracts, 42 CFR 1001.952(d) </a:t>
            </a:r>
          </a:p>
          <a:p>
            <a:pPr marL="800089" marR="0" lvl="1" indent="-3429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444545"/>
                </a:solidFill>
                <a:effectLst/>
                <a:uLnTx/>
                <a:uFillTx/>
                <a:latin typeface="Times New Roman" panose="02020603050405020304" pitchFamily="18" charset="0"/>
                <a:cs typeface="Times New Roman" panose="02020603050405020304" pitchFamily="18" charset="0"/>
              </a:rPr>
              <a:t>Employment safe harbor, 42 CFR 1001.952(i)</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444545"/>
              </a:solidFill>
              <a:effectLst/>
              <a:uLnTx/>
              <a:uFillTx/>
              <a:latin typeface="Arial" charset="0"/>
              <a:cs typeface="Arial" charset="0"/>
            </a:endParaRPr>
          </a:p>
        </p:txBody>
      </p:sp>
    </p:spTree>
    <p:extLst>
      <p:ext uri="{BB962C8B-B14F-4D97-AF65-F5344CB8AC3E}">
        <p14:creationId xmlns:p14="http://schemas.microsoft.com/office/powerpoint/2010/main" val="308025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C205-CFF8-F106-FC73-E2EAF5304577}"/>
              </a:ext>
            </a:extLst>
          </p:cNvPr>
          <p:cNvSpPr>
            <a:spLocks noGrp="1"/>
          </p:cNvSpPr>
          <p:nvPr>
            <p:ph type="title"/>
          </p:nvPr>
        </p:nvSpPr>
        <p:spPr>
          <a:xfrm>
            <a:off x="457200" y="1371600"/>
            <a:ext cx="8229600" cy="1143000"/>
          </a:xfrm>
        </p:spPr>
        <p:txBody>
          <a:bodyPr wrap="square" anchor="ctr">
            <a:normAutofit/>
          </a:bodyPr>
          <a:lstStyle/>
          <a:p>
            <a:pPr>
              <a:lnSpc>
                <a:spcPct val="90000"/>
              </a:lnSpc>
            </a:pPr>
            <a:r>
              <a:rPr lang="en-US" i="1" dirty="0"/>
              <a:t>Physician-Owned Hospital: Redemption and Reselling Stock Shares</a:t>
            </a:r>
          </a:p>
        </p:txBody>
      </p:sp>
      <p:sp>
        <p:nvSpPr>
          <p:cNvPr id="6" name="Content Placeholder 2">
            <a:extLst>
              <a:ext uri="{FF2B5EF4-FFF2-40B4-BE49-F238E27FC236}">
                <a16:creationId xmlns:a16="http://schemas.microsoft.com/office/drawing/2014/main" id="{00638D5B-531C-3F57-A395-3355EC889FDB}"/>
              </a:ext>
            </a:extLst>
          </p:cNvPr>
          <p:cNvSpPr>
            <a:spLocks noGrp="1"/>
          </p:cNvSpPr>
          <p:nvPr>
            <p:ph sz="half" idx="1"/>
          </p:nvPr>
        </p:nvSpPr>
        <p:spPr>
          <a:xfrm>
            <a:off x="304800" y="2743200"/>
            <a:ext cx="8153400" cy="3733800"/>
          </a:xfrm>
        </p:spPr>
        <p:txBody>
          <a:bodyPr wrap="square" anchor="t">
            <a:noAutofit/>
          </a:bodyPr>
          <a:lstStyle/>
          <a:p>
            <a:pPr>
              <a:lnSpc>
                <a:spcPct val="90000"/>
              </a:lnSpc>
              <a:buFont typeface="Wingdings" panose="05000000000000000000" pitchFamily="2" charset="2"/>
              <a:buChar char="§"/>
            </a:pPr>
            <a:r>
              <a:rPr kumimoji="0" lang="en-US" sz="2400" b="1" i="1" u="none" strike="noStrike" kern="1200" cap="none" spc="-50" normalizeH="0" baseline="0" noProof="0" dirty="0">
                <a:ln>
                  <a:noFill/>
                </a:ln>
                <a:effectLst/>
                <a:uLnTx/>
                <a:uFillTx/>
                <a:latin typeface="Times New Roman" panose="02020603050405020304" pitchFamily="18" charset="0"/>
                <a:cs typeface="Times New Roman" panose="02020603050405020304" pitchFamily="18" charset="0"/>
              </a:rPr>
              <a:t>U.S. ex rel. Jennings v. Flower Mound Hospital Partners, LLC</a:t>
            </a:r>
            <a:r>
              <a:rPr kumimoji="0" lang="en-US" sz="2400" b="1" i="0" u="none" strike="noStrike" kern="1200" cap="none" spc="-5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i="0" u="none" strike="noStrike" kern="1200" cap="none" spc="-50" normalizeH="0" baseline="0" noProof="0" dirty="0">
                <a:ln>
                  <a:noFill/>
                </a:ln>
                <a:effectLst/>
                <a:uLnTx/>
                <a:uFillTx/>
                <a:latin typeface="Times New Roman" panose="02020603050405020304" pitchFamily="18" charset="0"/>
                <a:cs typeface="Times New Roman" panose="02020603050405020304" pitchFamily="18" charset="0"/>
              </a:rPr>
              <a:t>(N.D. Tex. Dec. 2021) -  Hospital allegedly </a:t>
            </a:r>
            <a:r>
              <a:rPr lang="en-US" sz="2400" dirty="0">
                <a:latin typeface="Times New Roman" panose="02020603050405020304" pitchFamily="18" charset="0"/>
                <a:cs typeface="Times New Roman" panose="02020603050405020304" pitchFamily="18" charset="0"/>
              </a:rPr>
              <a:t>violated the Stark Law and Anti-Kickback Statute when it repurchased shares from physician-owners aged 63 or older and resold them to younger physicians.</a:t>
            </a:r>
          </a:p>
          <a:p>
            <a:pPr>
              <a:lnSpc>
                <a:spcPct val="9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Government:  Hospital impermissibly took into account the volume or value of certain physicians’ referrals when it: </a:t>
            </a:r>
          </a:p>
          <a:p>
            <a:pPr marL="800100" lvl="1" indent="-342900">
              <a:lnSpc>
                <a:spcPct val="90000"/>
              </a:lnSpc>
              <a:buAutoNum type="arabicParenBoth"/>
            </a:pPr>
            <a:r>
              <a:rPr lang="en-US" dirty="0">
                <a:latin typeface="Times New Roman" panose="02020603050405020304" pitchFamily="18" charset="0"/>
                <a:cs typeface="Times New Roman" panose="02020603050405020304" pitchFamily="18" charset="0"/>
              </a:rPr>
              <a:t> Selected the physicians to whom the shares would be resold; and </a:t>
            </a:r>
          </a:p>
          <a:p>
            <a:pPr marL="800100" lvl="1" indent="-342900">
              <a:lnSpc>
                <a:spcPct val="90000"/>
              </a:lnSpc>
              <a:buAutoNum type="arabicParenBoth"/>
            </a:pPr>
            <a:r>
              <a:rPr lang="en-US" dirty="0">
                <a:latin typeface="Times New Roman" panose="02020603050405020304" pitchFamily="18" charset="0"/>
                <a:cs typeface="Times New Roman" panose="02020603050405020304" pitchFamily="18" charset="0"/>
              </a:rPr>
              <a:t> Determined the number of shares each physician would receive.</a:t>
            </a:r>
          </a:p>
        </p:txBody>
      </p:sp>
      <p:sp>
        <p:nvSpPr>
          <p:cNvPr id="5" name="Slide Number Placeholder 4">
            <a:extLst>
              <a:ext uri="{FF2B5EF4-FFF2-40B4-BE49-F238E27FC236}">
                <a16:creationId xmlns:a16="http://schemas.microsoft.com/office/drawing/2014/main" id="{9D6424D0-6B43-5E0C-7BBA-8F560E3B199E}"/>
              </a:ext>
            </a:extLst>
          </p:cNvPr>
          <p:cNvSpPr>
            <a:spLocks noGrp="1"/>
          </p:cNvSpPr>
          <p:nvPr>
            <p:ph type="sldNum" sz="quarter" idx="12"/>
          </p:nvPr>
        </p:nvSpPr>
        <p:spPr>
          <a:xfrm>
            <a:off x="6553200" y="6172200"/>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6</a:t>
            </a:fld>
            <a:endParaRPr lang="en-US" altLang="en-US" dirty="0"/>
          </a:p>
        </p:txBody>
      </p:sp>
    </p:spTree>
    <p:extLst>
      <p:ext uri="{BB962C8B-B14F-4D97-AF65-F5344CB8AC3E}">
        <p14:creationId xmlns:p14="http://schemas.microsoft.com/office/powerpoint/2010/main" val="333014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itle 1">
            <a:extLst>
              <a:ext uri="{FF2B5EF4-FFF2-40B4-BE49-F238E27FC236}">
                <a16:creationId xmlns:a16="http://schemas.microsoft.com/office/drawing/2014/main" id="{F19B47C9-BE95-5D01-B874-0150C9A1B774}"/>
              </a:ext>
            </a:extLst>
          </p:cNvPr>
          <p:cNvSpPr>
            <a:spLocks noGrp="1"/>
          </p:cNvSpPr>
          <p:nvPr>
            <p:ph type="title"/>
          </p:nvPr>
        </p:nvSpPr>
        <p:spPr>
          <a:xfrm>
            <a:off x="457200" y="1371600"/>
            <a:ext cx="8229600" cy="1143000"/>
          </a:xfrm>
        </p:spPr>
        <p:txBody>
          <a:bodyPr/>
          <a:lstStyle/>
          <a:p>
            <a:endParaRPr lang="en-US" dirty="0"/>
          </a:p>
        </p:txBody>
      </p:sp>
      <p:sp>
        <p:nvSpPr>
          <p:cNvPr id="1038" name="Content Placeholder 2">
            <a:extLst>
              <a:ext uri="{FF2B5EF4-FFF2-40B4-BE49-F238E27FC236}">
                <a16:creationId xmlns:a16="http://schemas.microsoft.com/office/drawing/2014/main" id="{B76941BD-3077-3521-5085-6F2E96C14EE8}"/>
              </a:ext>
            </a:extLst>
          </p:cNvPr>
          <p:cNvSpPr>
            <a:spLocks noGrp="1"/>
          </p:cNvSpPr>
          <p:nvPr>
            <p:ph sz="half" idx="1"/>
          </p:nvPr>
        </p:nvSpPr>
        <p:spPr>
          <a:xfrm>
            <a:off x="228600" y="2057402"/>
            <a:ext cx="2590800" cy="4495798"/>
          </a:xfrm>
        </p:spPr>
        <p:txBody>
          <a:bodyPr/>
          <a:lstStyle/>
          <a:p>
            <a:pPr marL="0" indent="0">
              <a:buNone/>
            </a:pPr>
            <a:r>
              <a:rPr lang="en-US" sz="2400" dirty="0">
                <a:latin typeface="Times New Roman" panose="02020603050405020304" pitchFamily="18" charset="0"/>
                <a:cs typeface="Times New Roman" panose="02020603050405020304" pitchFamily="18" charset="0"/>
              </a:rPr>
              <a:t>Flower Mound Hospital agreed to settle Stark Law and Anti-Kickback allegations for $18.2 million.</a:t>
            </a:r>
          </a:p>
          <a:p>
            <a:pPr marL="0" indent="0">
              <a:buNone/>
            </a:pPr>
            <a:r>
              <a:rPr lang="en-US" dirty="0"/>
              <a:t> </a:t>
            </a:r>
          </a:p>
        </p:txBody>
      </p:sp>
      <p:pic>
        <p:nvPicPr>
          <p:cNvPr id="1026" name="3CC61183-F1B5-4293-A5F4-DA69A78E948B" descr="IMG_1689.jpg">
            <a:extLst>
              <a:ext uri="{FF2B5EF4-FFF2-40B4-BE49-F238E27FC236}">
                <a16:creationId xmlns:a16="http://schemas.microsoft.com/office/drawing/2014/main" id="{A82016A6-EFB6-FAF8-A723-DCB3DB8D10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 r="3" b="23374"/>
          <a:stretch/>
        </p:blipFill>
        <p:spPr bwMode="auto">
          <a:xfrm>
            <a:off x="2971800" y="2057401"/>
            <a:ext cx="571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29C4067-D935-5C5A-7F93-EE3430623A90}"/>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7</a:t>
            </a:fld>
            <a:endParaRPr lang="en-US" altLang="en-US" dirty="0"/>
          </a:p>
        </p:txBody>
      </p:sp>
    </p:spTree>
    <p:extLst>
      <p:ext uri="{BB962C8B-B14F-4D97-AF65-F5344CB8AC3E}">
        <p14:creationId xmlns:p14="http://schemas.microsoft.com/office/powerpoint/2010/main" val="388422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70451872-CAE0-3EFB-C6B6-2CFEA0187898}"/>
              </a:ext>
            </a:extLst>
          </p:cNvPr>
          <p:cNvSpPr>
            <a:spLocks noGrp="1"/>
          </p:cNvSpPr>
          <p:nvPr>
            <p:ph type="title"/>
          </p:nvPr>
        </p:nvSpPr>
        <p:spPr>
          <a:xfrm flipV="1">
            <a:off x="457200" y="1435100"/>
            <a:ext cx="3008313" cy="1003300"/>
          </a:xfrm>
        </p:spPr>
        <p:txBody>
          <a:bodyPr/>
          <a:lstStyle/>
          <a:p>
            <a:endParaRPr lang="en-US" dirty="0"/>
          </a:p>
        </p:txBody>
      </p:sp>
      <p:pic>
        <p:nvPicPr>
          <p:cNvPr id="3074" name="5830FEB1-01B3-46A8-971C-A70B24CDB2D5" descr="IMG_1692.jpg">
            <a:extLst>
              <a:ext uri="{FF2B5EF4-FFF2-40B4-BE49-F238E27FC236}">
                <a16:creationId xmlns:a16="http://schemas.microsoft.com/office/drawing/2014/main" id="{581EF16E-FC61-349A-AAEB-62357C0785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990600"/>
            <a:ext cx="6858000" cy="586740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Placeholder 3">
            <a:extLst>
              <a:ext uri="{FF2B5EF4-FFF2-40B4-BE49-F238E27FC236}">
                <a16:creationId xmlns:a16="http://schemas.microsoft.com/office/drawing/2014/main" id="{5092A416-C047-480E-B500-583B3C03C65C}"/>
              </a:ext>
            </a:extLst>
          </p:cNvPr>
          <p:cNvSpPr>
            <a:spLocks noGrp="1"/>
          </p:cNvSpPr>
          <p:nvPr>
            <p:ph type="body" sz="half" idx="2"/>
          </p:nvPr>
        </p:nvSpPr>
        <p:spPr>
          <a:xfrm>
            <a:off x="457200" y="1435100"/>
            <a:ext cx="3008313" cy="4889500"/>
          </a:xfrm>
        </p:spPr>
        <p:txBody>
          <a:bodyPr/>
          <a:lstStyle/>
          <a:p>
            <a:endParaRPr lang="en-US" dirty="0"/>
          </a:p>
        </p:txBody>
      </p:sp>
      <p:sp>
        <p:nvSpPr>
          <p:cNvPr id="4" name="Slide Number Placeholder 3">
            <a:extLst>
              <a:ext uri="{FF2B5EF4-FFF2-40B4-BE49-F238E27FC236}">
                <a16:creationId xmlns:a16="http://schemas.microsoft.com/office/drawing/2014/main" id="{ACE5C86E-0187-ED24-788F-4DE851D56BB4}"/>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915C8DE6-D4A8-4DE4-8C5F-687ECE07F57A}" type="slidenum">
              <a:rPr lang="en-US" altLang="en-US" smtClean="0"/>
              <a:pPr>
                <a:spcAft>
                  <a:spcPts val="600"/>
                </a:spcAft>
                <a:defRPr/>
              </a:pPr>
              <a:t>8</a:t>
            </a:fld>
            <a:endParaRPr lang="en-US" altLang="en-US" dirty="0"/>
          </a:p>
        </p:txBody>
      </p:sp>
    </p:spTree>
    <p:extLst>
      <p:ext uri="{BB962C8B-B14F-4D97-AF65-F5344CB8AC3E}">
        <p14:creationId xmlns:p14="http://schemas.microsoft.com/office/powerpoint/2010/main" val="402357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656F50-86BD-3009-B946-D47CAA5DB5A9}"/>
              </a:ext>
            </a:extLst>
          </p:cNvPr>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Hospital Purchased Physician Oncology Practice and Infusion Centers</a:t>
            </a:r>
          </a:p>
        </p:txBody>
      </p:sp>
      <p:sp>
        <p:nvSpPr>
          <p:cNvPr id="7" name="Content Placeholder 6">
            <a:extLst>
              <a:ext uri="{FF2B5EF4-FFF2-40B4-BE49-F238E27FC236}">
                <a16:creationId xmlns:a16="http://schemas.microsoft.com/office/drawing/2014/main" id="{B8610B3B-71B2-65B6-3341-5293F4D3CB3A}"/>
              </a:ext>
            </a:extLst>
          </p:cNvPr>
          <p:cNvSpPr>
            <a:spLocks noGrp="1"/>
          </p:cNvSpPr>
          <p:nvPr>
            <p:ph idx="1"/>
          </p:nvPr>
        </p:nvSpPr>
        <p:spPr>
          <a:xfrm>
            <a:off x="304800" y="2590800"/>
            <a:ext cx="8382000" cy="3962400"/>
          </a:xfrm>
        </p:spPr>
        <p:txBody>
          <a:bodyPr/>
          <a:lstStyle/>
          <a:p>
            <a:r>
              <a:rPr lang="en-US" sz="2200" b="1" i="1" dirty="0">
                <a:latin typeface="Times New Roman" panose="02020603050405020304" pitchFamily="18" charset="0"/>
                <a:cs typeface="Times New Roman" panose="02020603050405020304" pitchFamily="18" charset="0"/>
              </a:rPr>
              <a:t>U.S. ex rel. Jeffrey H. Liebmann and David M. Stern, M.D. v. Methodist Le Bonheur Healthcare </a:t>
            </a:r>
            <a:r>
              <a:rPr lang="en-US" sz="2200" dirty="0">
                <a:latin typeface="Times New Roman" panose="02020603050405020304" pitchFamily="18" charset="0"/>
                <a:cs typeface="Times New Roman" panose="02020603050405020304" pitchFamily="18" charset="0"/>
              </a:rPr>
              <a:t>(M.D. Tenn. 2022) – U.S. intervened in whistleblower case alleging a hospital’s purchase of an oncology practice violated the False Claims Act and Anti-Kickback Statute by paying unlawful kickbacks to physicians.</a:t>
            </a:r>
          </a:p>
          <a:p>
            <a:r>
              <a:rPr lang="en-US" sz="2200" dirty="0">
                <a:latin typeface="Times New Roman" panose="02020603050405020304" pitchFamily="18" charset="0"/>
                <a:cs typeface="Times New Roman" panose="02020603050405020304" pitchFamily="18" charset="0"/>
              </a:rPr>
              <a:t>Government alleged that hospital paid kickbacks to seller physician clinic under a (post-acquisition) management services agreement.</a:t>
            </a:r>
          </a:p>
          <a:p>
            <a:r>
              <a:rPr lang="en-US" sz="2200" dirty="0">
                <a:latin typeface="Times New Roman" panose="02020603050405020304" pitchFamily="18" charset="0"/>
                <a:cs typeface="Times New Roman" panose="02020603050405020304" pitchFamily="18" charset="0"/>
              </a:rPr>
              <a:t>Hospital benefitted by new income streams from facility and professional components related to oncology services, and 340B drug program discounts.</a:t>
            </a:r>
          </a:p>
        </p:txBody>
      </p:sp>
      <p:sp>
        <p:nvSpPr>
          <p:cNvPr id="5" name="Slide Number Placeholder 4">
            <a:extLst>
              <a:ext uri="{FF2B5EF4-FFF2-40B4-BE49-F238E27FC236}">
                <a16:creationId xmlns:a16="http://schemas.microsoft.com/office/drawing/2014/main" id="{B5FCD25F-372F-3E52-A97D-1F8548EB774B}"/>
              </a:ext>
            </a:extLst>
          </p:cNvPr>
          <p:cNvSpPr>
            <a:spLocks noGrp="1"/>
          </p:cNvSpPr>
          <p:nvPr>
            <p:ph type="sldNum" sz="quarter" idx="12"/>
          </p:nvPr>
        </p:nvSpPr>
        <p:spPr/>
        <p:txBody>
          <a:bodyPr/>
          <a:lstStyle/>
          <a:p>
            <a:pPr>
              <a:defRPr/>
            </a:pPr>
            <a:fld id="{BBBF0525-8F93-4497-B04D-3BF535D0879A}" type="slidenum">
              <a:rPr lang="en-US" altLang="en-US" smtClean="0"/>
              <a:pPr>
                <a:defRPr/>
              </a:pPr>
              <a:t>9</a:t>
            </a:fld>
            <a:endParaRPr lang="en-US" altLang="en-US" dirty="0"/>
          </a:p>
        </p:txBody>
      </p:sp>
    </p:spTree>
    <p:extLst>
      <p:ext uri="{BB962C8B-B14F-4D97-AF65-F5344CB8AC3E}">
        <p14:creationId xmlns:p14="http://schemas.microsoft.com/office/powerpoint/2010/main" val="2942469482"/>
      </p:ext>
    </p:extLst>
  </p:cSld>
  <p:clrMapOvr>
    <a:masterClrMapping/>
  </p:clrMapOvr>
</p:sld>
</file>

<file path=ppt/theme/theme1.xml><?xml version="1.0" encoding="utf-8"?>
<a:theme xmlns:a="http://schemas.openxmlformats.org/drawingml/2006/main" name="2012 White Template">
  <a:themeElements>
    <a:clrScheme name="2011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 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1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 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 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 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 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 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 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 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 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 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 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 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2 White Template">
  <a:themeElements>
    <a:clrScheme name="2011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 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1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 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 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 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 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 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 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 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 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 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 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 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White Template</Template>
  <TotalTime>1269</TotalTime>
  <Words>1397</Words>
  <Application>Microsoft Office PowerPoint</Application>
  <PresentationFormat>On-screen Show (4:3)</PresentationFormat>
  <Paragraphs>112</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vt:lpstr>
      <vt:lpstr>Calibri</vt:lpstr>
      <vt:lpstr>Times New Roman</vt:lpstr>
      <vt:lpstr>Wingdings</vt:lpstr>
      <vt:lpstr>2012 White Template</vt:lpstr>
      <vt:lpstr>1_2012 White Template</vt:lpstr>
      <vt:lpstr>  mgma Louisiana | MGMA MISSISSIPPI SOUTHERN SUMMER CONFERENCE  beware the road paved with gold: physician joint ventures  July 28, 2022 2:30-3:30 P.M. </vt:lpstr>
      <vt:lpstr>Focus of Presentation</vt:lpstr>
      <vt:lpstr>The Stark Law, 42 U.S.C. 1395nn</vt:lpstr>
      <vt:lpstr> Designated Health Services (“DHS”) </vt:lpstr>
      <vt:lpstr>The Anti-Kickback Statute, 42 U.S.C. 1320a-7b(b)</vt:lpstr>
      <vt:lpstr>Physician-Owned Hospital: Redemption and Reselling Stock Shares</vt:lpstr>
      <vt:lpstr>PowerPoint Presentation</vt:lpstr>
      <vt:lpstr>PowerPoint Presentation</vt:lpstr>
      <vt:lpstr>Hospital Purchased Physician Oncology Practice and Infusion Centers</vt:lpstr>
      <vt:lpstr>PowerPoint Presentation</vt:lpstr>
      <vt:lpstr> Physician Investment:  Equity Buyback Options and Preferential Investment Opportunities </vt:lpstr>
      <vt:lpstr>United States ex rel. Allison v. Southwest Orthopedic Specialists, PLLC, et al., (W.D. Okla.) July 8, 2020</vt:lpstr>
      <vt:lpstr>Physicians Received Investment Returns in MSOs for Ordering Lab Tests</vt:lpstr>
      <vt:lpstr>Physician-Owned Hospital: Ownership Eligibility Requirements Include Hospital Use</vt:lpstr>
      <vt:lpstr>Physicians Offered a “Low-Risk, High-Reward Investment” in Hospital Joint Venture</vt:lpstr>
      <vt:lpstr>Purchase Price Greater than FMV for Physician-Owned Cardiac Cath Lab</vt:lpstr>
      <vt:lpstr>PowerPoint Presentation</vt:lpstr>
      <vt:lpstr>OIG Special Fraud Alert to Practitioners Regarding Telemedicine Arrangements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Stickling</dc:creator>
  <cp:lastModifiedBy>Clay Countryman</cp:lastModifiedBy>
  <cp:revision>110</cp:revision>
  <cp:lastPrinted>2022-07-27T19:37:56Z</cp:lastPrinted>
  <dcterms:created xsi:type="dcterms:W3CDTF">2019-04-29T17:24:40Z</dcterms:created>
  <dcterms:modified xsi:type="dcterms:W3CDTF">2022-07-27T19:37:59Z</dcterms:modified>
</cp:coreProperties>
</file>